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58" r:id="rId4"/>
    <p:sldId id="259" r:id="rId5"/>
    <p:sldId id="1362" r:id="rId6"/>
    <p:sldId id="1350" r:id="rId7"/>
    <p:sldId id="1346" r:id="rId8"/>
    <p:sldId id="1351" r:id="rId9"/>
    <p:sldId id="1352" r:id="rId10"/>
    <p:sldId id="1367" r:id="rId11"/>
    <p:sldId id="1353" r:id="rId12"/>
    <p:sldId id="1365" r:id="rId13"/>
    <p:sldId id="1354" r:id="rId14"/>
    <p:sldId id="1347" r:id="rId15"/>
    <p:sldId id="1355" r:id="rId16"/>
    <p:sldId id="1359" r:id="rId17"/>
    <p:sldId id="1356" r:id="rId18"/>
    <p:sldId id="1360" r:id="rId19"/>
    <p:sldId id="1358" r:id="rId20"/>
    <p:sldId id="1366" r:id="rId21"/>
    <p:sldId id="1348" r:id="rId22"/>
    <p:sldId id="1361" r:id="rId23"/>
    <p:sldId id="1364" r:id="rId24"/>
    <p:sldId id="1363" r:id="rId25"/>
    <p:sldId id="25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92" autoAdjust="0"/>
    <p:restoredTop sz="78095" autoAdjust="0"/>
  </p:normalViewPr>
  <p:slideViewPr>
    <p:cSldViewPr snapToGrid="0">
      <p:cViewPr varScale="1">
        <p:scale>
          <a:sx n="98" d="100"/>
          <a:sy n="98" d="100"/>
        </p:scale>
        <p:origin x="944" y="20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1A6ED71B-F95A-4842-B1A5-51C087DF11B8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4EB6DD71-6EC0-4DC8-93B3-BFE413AA3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01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Han Sans CN Medium" panose="020B0500000000000000" pitchFamily="34" charset="-128"/>
        <a:ea typeface="Source Han Sans CN Medium" panose="020B0500000000000000" pitchFamily="34" charset="-128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Han Sans CN Medium" panose="020B0500000000000000" pitchFamily="34" charset="-128"/>
        <a:ea typeface="Source Han Sans CN Medium" panose="020B0500000000000000" pitchFamily="34" charset="-128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Han Sans CN Medium" panose="020B0500000000000000" pitchFamily="34" charset="-128"/>
        <a:ea typeface="Source Han Sans CN Medium" panose="020B0500000000000000" pitchFamily="34" charset="-128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Han Sans CN Medium" panose="020B0500000000000000" pitchFamily="34" charset="-128"/>
        <a:ea typeface="Source Han Sans CN Medium" panose="020B0500000000000000" pitchFamily="34" charset="-128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Han Sans CN Medium" panose="020B0500000000000000" pitchFamily="34" charset="-128"/>
        <a:ea typeface="Source Han Sans CN Medium" panose="020B0500000000000000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4400" dirty="0"/>
              <a:t>저희는 졸음운전 방지 시스템이라는 주제로 프로젝트를 준비했습니다</a:t>
            </a:r>
            <a:r>
              <a:rPr lang="en-US" altLang="ko-KR" sz="4400" dirty="0"/>
              <a:t>. </a:t>
            </a:r>
            <a:r>
              <a:rPr lang="ko-KR" altLang="en-US" sz="4400" dirty="0"/>
              <a:t>신종수 크루와 저 양민혁 크루 </a:t>
            </a:r>
            <a:r>
              <a:rPr lang="ko-KR" altLang="en-US" sz="4400" dirty="0" err="1"/>
              <a:t>두명이</a:t>
            </a:r>
            <a:r>
              <a:rPr lang="ko-KR" altLang="en-US" sz="4400" dirty="0"/>
              <a:t> 진행했습니다 </a:t>
            </a:r>
            <a:r>
              <a:rPr lang="en-US" altLang="ko-KR" sz="4400" dirty="0"/>
              <a:t>.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95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손의 제스처로 네비게이션의 기능을 조작하기위해 </a:t>
            </a:r>
            <a:r>
              <a:rPr lang="ko-KR" altLang="en-US" dirty="0" err="1"/>
              <a:t>티맵과</a:t>
            </a:r>
            <a:r>
              <a:rPr lang="ko-KR" altLang="en-US" dirty="0"/>
              <a:t> </a:t>
            </a:r>
            <a:r>
              <a:rPr lang="en-US" altLang="ko-KR" dirty="0" err="1"/>
              <a:t>ipstack</a:t>
            </a:r>
            <a:r>
              <a:rPr lang="ko-KR" altLang="en-US" dirty="0"/>
              <a:t>의 오픈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</a:t>
            </a:r>
            <a:r>
              <a:rPr lang="en-US" altLang="ko-KR" dirty="0"/>
              <a:t>folium</a:t>
            </a:r>
            <a:r>
              <a:rPr lang="ko-KR" altLang="en-US" dirty="0"/>
              <a:t>으로 지도를 출력했습니다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518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제스처를 인식하면 현재 위치에서 네비게이션에 등록해둔 집까지 경로 안내를 하는 네비게이션 기능을 구현하려 했습니다</a:t>
            </a:r>
            <a:r>
              <a:rPr lang="en-US" altLang="ko-KR" dirty="0"/>
              <a:t>. </a:t>
            </a:r>
            <a:r>
              <a:rPr lang="ko-KR" altLang="en-US" dirty="0"/>
              <a:t>그래서 사용한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r>
              <a:rPr lang="en-US" altLang="ko-KR" dirty="0"/>
              <a:t> </a:t>
            </a:r>
            <a:r>
              <a:rPr lang="ko-KR" altLang="en-US" dirty="0" err="1"/>
              <a:t>티맵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로 현재 위치에서부터 집까지 경로를 지도에 표시하였습니다</a:t>
            </a:r>
            <a:r>
              <a:rPr lang="en-US" altLang="ko-KR" dirty="0"/>
              <a:t>. </a:t>
            </a:r>
            <a:r>
              <a:rPr lang="ko-KR" altLang="en-US" dirty="0"/>
              <a:t>여기 보시면 </a:t>
            </a:r>
            <a:r>
              <a:rPr lang="en-US" altLang="ko-KR" dirty="0" err="1"/>
              <a:t>api</a:t>
            </a:r>
            <a:r>
              <a:rPr lang="en-US" altLang="ko-KR" dirty="0"/>
              <a:t> URL</a:t>
            </a:r>
            <a:r>
              <a:rPr lang="ko-KR" altLang="en-US" dirty="0"/>
              <a:t>를 </a:t>
            </a:r>
            <a:r>
              <a:rPr lang="en-US" altLang="ko-KR" dirty="0"/>
              <a:t>RESPONSE </a:t>
            </a:r>
            <a:r>
              <a:rPr lang="ko-KR" altLang="en-US" dirty="0" err="1"/>
              <a:t>했을때</a:t>
            </a:r>
            <a:r>
              <a:rPr lang="ko-KR" altLang="en-US" dirty="0"/>
              <a:t> 출력으로 </a:t>
            </a:r>
            <a:r>
              <a:rPr lang="en-US" altLang="ko-KR" dirty="0"/>
              <a:t>200</a:t>
            </a:r>
            <a:r>
              <a:rPr lang="ko-KR" altLang="en-US" dirty="0"/>
              <a:t>이 나왔는데</a:t>
            </a:r>
            <a:r>
              <a:rPr lang="en-US" altLang="ko-KR" dirty="0"/>
              <a:t>, 200</a:t>
            </a:r>
            <a:r>
              <a:rPr lang="ko-KR" altLang="en-US" dirty="0"/>
              <a:t>은 정상적으로 반응한다는 것이고</a:t>
            </a:r>
            <a:r>
              <a:rPr lang="en-US" altLang="ko-KR" dirty="0"/>
              <a:t>, 401</a:t>
            </a:r>
            <a:r>
              <a:rPr lang="ko-KR" altLang="en-US" dirty="0"/>
              <a:t>이 출력된다면 에러가 났다는 의미로 정상 작동 하는 것을 보여주고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Ipstack</a:t>
            </a:r>
            <a:r>
              <a:rPr lang="ko-KR" altLang="en-US" dirty="0"/>
              <a:t>은 </a:t>
            </a:r>
            <a:r>
              <a:rPr lang="en-US" altLang="ko-KR" dirty="0" err="1"/>
              <a:t>ip</a:t>
            </a:r>
            <a:r>
              <a:rPr lang="ko-KR" altLang="en-US" dirty="0"/>
              <a:t>주소로 위도와 경도를 찾는 </a:t>
            </a:r>
            <a:r>
              <a:rPr lang="en-US" altLang="ko-KR" dirty="0"/>
              <a:t>API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앱으로 하면 핸드폰에 </a:t>
            </a:r>
            <a:r>
              <a:rPr lang="en-US" altLang="ko-KR" dirty="0" err="1"/>
              <a:t>gps</a:t>
            </a:r>
            <a:r>
              <a:rPr lang="ko-KR" altLang="en-US" dirty="0"/>
              <a:t>센서가 있어 현재 위치를 쉽게 알 수 있지만 저희는 노트북으로 진행했기에 </a:t>
            </a:r>
            <a:r>
              <a:rPr lang="en-US" altLang="ko-KR" dirty="0" err="1"/>
              <a:t>gps</a:t>
            </a:r>
            <a:r>
              <a:rPr lang="ko-KR" altLang="en-US" dirty="0"/>
              <a:t>를 수신할 수 없어서 </a:t>
            </a:r>
            <a:r>
              <a:rPr lang="en-US" altLang="ko-KR" dirty="0" err="1"/>
              <a:t>ipstack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를 이용하여 현재 위치의 위도와 경도를 받았습니다</a:t>
            </a:r>
            <a:r>
              <a:rPr lang="en-US" altLang="ko-KR" dirty="0"/>
              <a:t>. </a:t>
            </a:r>
            <a:r>
              <a:rPr lang="ko-KR" altLang="en-US" dirty="0"/>
              <a:t>아래 출력을 보시면 위도와 경도가 출력된 것을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99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앞서 </a:t>
            </a:r>
            <a:r>
              <a:rPr lang="ko-KR" altLang="en-US" dirty="0" err="1"/>
              <a:t>설명드린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들을 적용하면 현재 위치에서 집까지의 경로가 지도에 표시되게 됩니다</a:t>
            </a:r>
            <a:r>
              <a:rPr lang="en-US" altLang="ko-KR" dirty="0"/>
              <a:t>. </a:t>
            </a:r>
            <a:r>
              <a:rPr lang="ko-KR" altLang="en-US" dirty="0"/>
              <a:t>네비게이션을 직접 구현 할 수 없었기에 제스처를 인식하면 네비게이션을 작동하게 </a:t>
            </a:r>
            <a:r>
              <a:rPr lang="ko-KR" altLang="en-US" dirty="0" err="1"/>
              <a:t>한다라고</a:t>
            </a:r>
            <a:r>
              <a:rPr lang="ko-KR" altLang="en-US" dirty="0"/>
              <a:t> 보여드리기 위해서 지도 상에 출력했습니다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6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앞서 </a:t>
            </a:r>
            <a:r>
              <a:rPr lang="ko-KR" altLang="en-US" dirty="0" err="1"/>
              <a:t>설명드린</a:t>
            </a:r>
            <a:r>
              <a:rPr lang="ko-KR" altLang="en-US" dirty="0"/>
              <a:t> 내용을 직접 보여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824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눈 인식 모델과 손 인식 모델을 두개 다 사용한 장면입니다</a:t>
            </a:r>
            <a:r>
              <a:rPr lang="en-US" altLang="ko-KR" dirty="0"/>
              <a:t>. </a:t>
            </a:r>
            <a:r>
              <a:rPr lang="ko-KR" altLang="en-US" dirty="0"/>
              <a:t>양 쪽 눈을 인식 후</a:t>
            </a:r>
            <a:r>
              <a:rPr lang="en-US" altLang="ko-KR" dirty="0"/>
              <a:t>, </a:t>
            </a:r>
            <a:r>
              <a:rPr lang="ko-KR" altLang="en-US" dirty="0"/>
              <a:t>감김 정도를 수치로 확인하고 입 또한 인식하여 벌림 정도를 수치로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손은 각 손가락마다 </a:t>
            </a:r>
            <a:r>
              <a:rPr lang="en-US" altLang="ko-KR" dirty="0"/>
              <a:t>4</a:t>
            </a:r>
            <a:r>
              <a:rPr lang="ko-KR" altLang="en-US" dirty="0"/>
              <a:t>개의 관절과 손 시작 부분을 연결하여 </a:t>
            </a:r>
            <a:r>
              <a:rPr lang="en-US" altLang="ko-KR" dirty="0"/>
              <a:t>21</a:t>
            </a:r>
            <a:r>
              <a:rPr lang="ko-KR" altLang="en-US" dirty="0"/>
              <a:t>개의 점과 </a:t>
            </a:r>
            <a:r>
              <a:rPr lang="en-US" altLang="ko-KR" dirty="0"/>
              <a:t>20</a:t>
            </a:r>
            <a:r>
              <a:rPr lang="ko-KR" altLang="en-US" dirty="0"/>
              <a:t>개의 선으로 </a:t>
            </a:r>
            <a:r>
              <a:rPr lang="ko-KR" altLang="en-US" dirty="0" err="1"/>
              <a:t>구성되어있고</a:t>
            </a:r>
            <a:r>
              <a:rPr lang="en-US" altLang="ko-KR" dirty="0"/>
              <a:t>, </a:t>
            </a:r>
            <a:r>
              <a:rPr lang="ko-KR" altLang="en-US" dirty="0"/>
              <a:t>점 사이의 두 선의 각도를 확인하여 손의 모양을 인식할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198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고개를 돌려 눈이 인식되지 </a:t>
            </a:r>
            <a:r>
              <a:rPr lang="ko-KR" altLang="en-US" dirty="0" err="1"/>
              <a:t>않았을때</a:t>
            </a:r>
            <a:r>
              <a:rPr lang="ko-KR" altLang="en-US" dirty="0"/>
              <a:t> 정면을 보라는 음성 알림과 경고 신호를 출력하게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79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눈 감김 정도가 </a:t>
            </a:r>
            <a:r>
              <a:rPr lang="en-US" altLang="ko-KR" dirty="0"/>
              <a:t>0.9 </a:t>
            </a:r>
            <a:r>
              <a:rPr lang="ko-KR" altLang="en-US" dirty="0"/>
              <a:t>이하로 </a:t>
            </a:r>
            <a:r>
              <a:rPr lang="en-US" altLang="ko-KR" dirty="0"/>
              <a:t>1</a:t>
            </a:r>
            <a:r>
              <a:rPr lang="ko-KR" altLang="en-US" dirty="0"/>
              <a:t>초 이상 지속 된다면 경고 신호와 눈을 뜨라는 음성 알림을 출력하게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09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 경우에는 수치가 </a:t>
            </a:r>
            <a:r>
              <a:rPr lang="en-US" altLang="ko-KR" dirty="0"/>
              <a:t>0.9 </a:t>
            </a:r>
            <a:r>
              <a:rPr lang="ko-KR" altLang="en-US" dirty="0"/>
              <a:t>이상으로 </a:t>
            </a:r>
            <a:r>
              <a:rPr lang="en-US" altLang="ko-KR" dirty="0"/>
              <a:t>1</a:t>
            </a:r>
            <a:r>
              <a:rPr lang="ko-KR" altLang="en-US" dirty="0"/>
              <a:t>초간 지속 된다면 하품으로 인식하고</a:t>
            </a:r>
            <a:r>
              <a:rPr lang="en-US" altLang="ko-KR" dirty="0"/>
              <a:t>, 10</a:t>
            </a:r>
            <a:r>
              <a:rPr lang="ko-KR" altLang="en-US" dirty="0"/>
              <a:t>초 이내에 하품을 한번 더 인식한다면 경고 신호와 두 번째 하품이라는 음성을 출력하게 설정했습니다</a:t>
            </a:r>
            <a:r>
              <a:rPr lang="en-US" altLang="ko-KR" dirty="0"/>
              <a:t>. </a:t>
            </a:r>
            <a:r>
              <a:rPr lang="ko-KR" altLang="en-US" dirty="0"/>
              <a:t>첫번째 하품이후 </a:t>
            </a:r>
            <a:r>
              <a:rPr lang="en-US" altLang="ko-KR" dirty="0"/>
              <a:t>10</a:t>
            </a:r>
            <a:r>
              <a:rPr lang="ko-KR" altLang="en-US" dirty="0"/>
              <a:t>초가 지난다면 하품 스택이 초기화 되어 다시 원상태로 돌아가게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5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손을 인식 한 후</a:t>
            </a:r>
            <a:r>
              <a:rPr lang="en-US" altLang="ko-KR" dirty="0"/>
              <a:t>, </a:t>
            </a:r>
            <a:r>
              <a:rPr lang="ko-KR" altLang="en-US" dirty="0"/>
              <a:t>특정 제스처를 인식한다면 설정 해 둔 특정 네비게이션 기능을 실행하게 설정 했습니다</a:t>
            </a:r>
            <a:r>
              <a:rPr lang="en-US" altLang="ko-KR" dirty="0"/>
              <a:t>. </a:t>
            </a:r>
            <a:r>
              <a:rPr lang="ko-KR" altLang="en-US" dirty="0"/>
              <a:t>저희는 이 손동작으로 했는데 운전 중에 여러 손 동작이 나오기에 잘 </a:t>
            </a:r>
            <a:r>
              <a:rPr lang="ko-KR" altLang="en-US" dirty="0" err="1"/>
              <a:t>안쓰는</a:t>
            </a:r>
            <a:r>
              <a:rPr lang="ko-KR" altLang="en-US" dirty="0"/>
              <a:t> 손동작을 설정하여 진행했습니다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집으로 안내하기 기능으로 설정했는데</a:t>
            </a:r>
            <a:r>
              <a:rPr lang="en-US" altLang="ko-KR" dirty="0"/>
              <a:t>, </a:t>
            </a:r>
            <a:r>
              <a:rPr lang="ko-KR" altLang="en-US" dirty="0"/>
              <a:t>이 제스처를 </a:t>
            </a:r>
            <a:r>
              <a:rPr lang="en-US" altLang="ko-KR" dirty="0"/>
              <a:t>3</a:t>
            </a:r>
            <a:r>
              <a:rPr lang="ko-KR" altLang="en-US" dirty="0"/>
              <a:t>초간 인식하면 </a:t>
            </a:r>
            <a:r>
              <a:rPr lang="en-US" altLang="ko-KR" dirty="0"/>
              <a:t>LEFT </a:t>
            </a:r>
            <a:r>
              <a:rPr lang="ko-KR" altLang="en-US" dirty="0"/>
              <a:t>밑에 </a:t>
            </a:r>
            <a:r>
              <a:rPr lang="en-US" altLang="ko-KR" dirty="0"/>
              <a:t>HOME</a:t>
            </a:r>
            <a:r>
              <a:rPr lang="ko-KR" altLang="en-US" dirty="0"/>
              <a:t>이 출력되고 경로가 그려진 지도가 출력되어 출발지에서 도착지까지의 경로와 소요 시간과 예상 도착시간을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2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5620A-C25B-70AE-D1B4-27CBAD007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F2FBD1-52C0-9E71-8341-0E15E26C0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B22105-3B72-229F-E9C8-646E7C0BF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손을 인식 한 후</a:t>
            </a:r>
            <a:r>
              <a:rPr lang="en-US" altLang="ko-KR" dirty="0"/>
              <a:t>, </a:t>
            </a:r>
            <a:r>
              <a:rPr lang="ko-KR" altLang="en-US" dirty="0"/>
              <a:t>특정 제스처를 인식한다면 설정 해 둔 특정 네비게이션 기능을 실행하게 설정 했습니다</a:t>
            </a:r>
            <a:r>
              <a:rPr lang="en-US" altLang="ko-KR" dirty="0"/>
              <a:t>. </a:t>
            </a:r>
            <a:r>
              <a:rPr lang="ko-KR" altLang="en-US" dirty="0"/>
              <a:t>저희는 이 손동작으로 했는데 운전 중에 여러 손 동작이 나오기에 잘 </a:t>
            </a:r>
            <a:r>
              <a:rPr lang="ko-KR" altLang="en-US" dirty="0" err="1"/>
              <a:t>안쓰는</a:t>
            </a:r>
            <a:r>
              <a:rPr lang="ko-KR" altLang="en-US" dirty="0"/>
              <a:t> 손동작을 설정하여 진행했습니다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집으로 안내하기 기능으로 설정했는데</a:t>
            </a:r>
            <a:r>
              <a:rPr lang="en-US" altLang="ko-KR" dirty="0"/>
              <a:t>, </a:t>
            </a:r>
            <a:r>
              <a:rPr lang="ko-KR" altLang="en-US" dirty="0"/>
              <a:t>이 제스처를 </a:t>
            </a:r>
            <a:r>
              <a:rPr lang="en-US" altLang="ko-KR" dirty="0"/>
              <a:t>3</a:t>
            </a:r>
            <a:r>
              <a:rPr lang="ko-KR" altLang="en-US" dirty="0"/>
              <a:t>초간 인식하면 </a:t>
            </a:r>
            <a:r>
              <a:rPr lang="en-US" altLang="ko-KR" dirty="0"/>
              <a:t>LEFT </a:t>
            </a:r>
            <a:r>
              <a:rPr lang="ko-KR" altLang="en-US" dirty="0"/>
              <a:t>밑에 </a:t>
            </a:r>
            <a:r>
              <a:rPr lang="en-US" altLang="ko-KR" dirty="0"/>
              <a:t>HOME</a:t>
            </a:r>
            <a:r>
              <a:rPr lang="ko-KR" altLang="en-US" dirty="0"/>
              <a:t>이 출력되고 경로가 그려진 지도가 출력되어 출발지에서 도착지까지의 경로와 소요 시간과 예상 도착시간을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781CF5-10BD-12EE-DFEE-4AC79F390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B6DD71-6EC0-4DC8-93B3-BFE413AA339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54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개요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시연</a:t>
            </a:r>
            <a:r>
              <a:rPr lang="en-US" altLang="ko-KR" dirty="0"/>
              <a:t>, </a:t>
            </a:r>
            <a:r>
              <a:rPr lang="ko-KR" altLang="en-US" dirty="0"/>
              <a:t>회고 순으로 진행하겠습니다</a:t>
            </a:r>
            <a:r>
              <a:rPr lang="en-US" altLang="ko-KR" dirty="0"/>
              <a:t>. </a:t>
            </a:r>
            <a:r>
              <a:rPr lang="ko-KR" altLang="en-US" dirty="0"/>
              <a:t>개요는 이 프로젝트의 주제를 선정한 이유와 개발 환경에 대해 </a:t>
            </a:r>
            <a:r>
              <a:rPr lang="ko-KR" altLang="en-US" dirty="0" err="1"/>
              <a:t>설명드리고</a:t>
            </a:r>
            <a:r>
              <a:rPr lang="en-US" altLang="ko-KR" dirty="0"/>
              <a:t>,</a:t>
            </a:r>
            <a:r>
              <a:rPr lang="ko-KR" altLang="en-US" dirty="0"/>
              <a:t> 개발파트로 넘어가 사용한 모델</a:t>
            </a:r>
            <a:r>
              <a:rPr lang="en-US" altLang="ko-KR" dirty="0"/>
              <a:t>, </a:t>
            </a:r>
            <a:r>
              <a:rPr lang="ko-KR" altLang="en-US" dirty="0"/>
              <a:t>데이터셋을 이용하여 학습과정과 활용한 </a:t>
            </a:r>
            <a:r>
              <a:rPr lang="en-US" altLang="ko-KR" dirty="0"/>
              <a:t>API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설명드리고</a:t>
            </a:r>
            <a:r>
              <a:rPr lang="ko-KR" altLang="en-US" dirty="0"/>
              <a:t> 사진과 직접 시연을 보여드리고 회고로 마무리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74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회고입니다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405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구현하고 싶었던 점은 </a:t>
            </a:r>
            <a:r>
              <a:rPr lang="ko-KR" altLang="en-US" dirty="0" err="1"/>
              <a:t>티맵과</a:t>
            </a:r>
            <a:r>
              <a:rPr lang="ko-KR" altLang="en-US" dirty="0"/>
              <a:t> 동일한 </a:t>
            </a:r>
            <a:r>
              <a:rPr lang="en-US" altLang="ko-KR" dirty="0"/>
              <a:t>UI</a:t>
            </a:r>
            <a:r>
              <a:rPr lang="ko-KR" altLang="en-US" dirty="0"/>
              <a:t>를 구현하여 소요비용</a:t>
            </a:r>
            <a:r>
              <a:rPr lang="en-US" altLang="ko-KR" dirty="0"/>
              <a:t>, </a:t>
            </a:r>
            <a:r>
              <a:rPr lang="ko-KR" altLang="en-US" dirty="0"/>
              <a:t>도로명 출력</a:t>
            </a:r>
            <a:r>
              <a:rPr lang="en-US" altLang="ko-KR" dirty="0"/>
              <a:t>, </a:t>
            </a:r>
            <a:r>
              <a:rPr lang="ko-KR" altLang="en-US" dirty="0"/>
              <a:t>그리고 교통 혼잡도에 따라 경로의 색상이 다르게 출력하고 싶었는데 이제 </a:t>
            </a:r>
            <a:r>
              <a:rPr lang="ko-KR" altLang="en-US" dirty="0" err="1"/>
              <a:t>티맵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에서는 웹과 앱에서 만 지원하기에 웹으로 오른쪽에 보이는 </a:t>
            </a:r>
            <a:r>
              <a:rPr lang="en-US" altLang="ko-KR" dirty="0"/>
              <a:t>traffic</a:t>
            </a:r>
            <a:r>
              <a:rPr lang="ko-KR" altLang="en-US" dirty="0"/>
              <a:t>을 호출하면 정상적으로 수신을 받지 못했습니다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최종적으로는 </a:t>
            </a:r>
            <a:r>
              <a:rPr lang="ko-KR" altLang="en-US" dirty="0" err="1"/>
              <a:t>티맵에서</a:t>
            </a:r>
            <a:r>
              <a:rPr lang="ko-KR" altLang="en-US" dirty="0"/>
              <a:t> 안내하는 </a:t>
            </a:r>
            <a:r>
              <a:rPr lang="ko-KR" altLang="en-US" dirty="0" err="1"/>
              <a:t>티맵</a:t>
            </a:r>
            <a:r>
              <a:rPr lang="ko-KR" altLang="en-US" dirty="0"/>
              <a:t> 추천 경로를 지도에 출력하고</a:t>
            </a:r>
            <a:r>
              <a:rPr lang="en-US" altLang="ko-KR" dirty="0"/>
              <a:t>, </a:t>
            </a:r>
            <a:r>
              <a:rPr lang="ko-KR" altLang="en-US" dirty="0"/>
              <a:t>소요 시간까지 출력하게 구현했습니다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573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눈 인식하는 모델과 손을 인식하는 모델을 사용했는데</a:t>
            </a:r>
            <a:r>
              <a:rPr lang="en-US" altLang="ko-KR" dirty="0"/>
              <a:t>, </a:t>
            </a:r>
            <a:r>
              <a:rPr lang="ko-KR" altLang="en-US" dirty="0"/>
              <a:t>직접 데이터 셋을 생성하고 모델에 학습하여 적용하는 것을 구현했습니다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107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모델을 생성하여 적용하고 싶었지만</a:t>
            </a:r>
            <a:r>
              <a:rPr lang="en-US" altLang="ko-KR" dirty="0"/>
              <a:t>, </a:t>
            </a:r>
            <a:r>
              <a:rPr lang="ko-KR" altLang="en-US" dirty="0"/>
              <a:t>하지 못했고 깃에 공유되고 있는 모델을 가져와 사용한 것이 프로젝트에서 가장 아쉬웠던 점이었습니다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464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먼저 프로젝트 선정이유와 개발환경에 대해 </a:t>
            </a:r>
            <a:r>
              <a:rPr lang="ko-KR" altLang="en-US" sz="2000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771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 팀원 두 명 다 자동차라는 공통 관심사를 가지고 있었고</a:t>
            </a:r>
            <a:r>
              <a:rPr lang="en-US" altLang="ko-KR" dirty="0"/>
              <a:t>, </a:t>
            </a:r>
            <a:r>
              <a:rPr lang="ko-KR" altLang="en-US" dirty="0"/>
              <a:t>직접 운전을 하고 다니기에 운전하면서 불편한 점과 개선할 점에 대해 논의를 하였습니다</a:t>
            </a:r>
            <a:r>
              <a:rPr lang="en-US" altLang="ko-KR" dirty="0"/>
              <a:t>. </a:t>
            </a:r>
            <a:r>
              <a:rPr lang="ko-KR" altLang="en-US" dirty="0"/>
              <a:t>여러 가지 내용 중에 운전 중 졸게 되면 </a:t>
            </a:r>
            <a:r>
              <a:rPr lang="en-US" altLang="ko-KR" dirty="0"/>
              <a:t>AI</a:t>
            </a:r>
            <a:r>
              <a:rPr lang="ko-KR" altLang="en-US" dirty="0"/>
              <a:t>가 확인 후에 경고 신호를 줘서 예방 하자는 내용으로 시작하게 되었습니다</a:t>
            </a:r>
            <a:r>
              <a:rPr lang="en-US" altLang="ko-KR" dirty="0"/>
              <a:t>. </a:t>
            </a:r>
            <a:r>
              <a:rPr lang="ko-KR" altLang="en-US" dirty="0"/>
              <a:t>여기에 더해 운전 중 네비게이션 조작으로 인한 사고가 많이 발생한다는 기사를 접하고</a:t>
            </a:r>
            <a:r>
              <a:rPr lang="en-US" altLang="ko-KR" dirty="0"/>
              <a:t>, </a:t>
            </a:r>
            <a:r>
              <a:rPr lang="ko-KR" altLang="en-US" dirty="0"/>
              <a:t>간단한 제스처로 네비게이션의 기능을 조작할 수 있는 내용을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152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파이썬 언어로 </a:t>
            </a:r>
            <a:r>
              <a:rPr lang="en-US" altLang="ko-KR" dirty="0" err="1"/>
              <a:t>opencv</a:t>
            </a:r>
            <a:r>
              <a:rPr lang="ko-KR" altLang="en-US" dirty="0"/>
              <a:t>와 </a:t>
            </a:r>
            <a:r>
              <a:rPr lang="en-US" altLang="ko-KR" dirty="0" err="1"/>
              <a:t>mediapipe</a:t>
            </a:r>
            <a:r>
              <a:rPr lang="en-US" altLang="ko-KR" dirty="0"/>
              <a:t> </a:t>
            </a:r>
            <a:r>
              <a:rPr lang="ko-KR" altLang="en-US" dirty="0"/>
              <a:t>라이브러리의 모델을 사용하였고</a:t>
            </a:r>
            <a:r>
              <a:rPr lang="en-US" altLang="ko-KR" dirty="0"/>
              <a:t>, </a:t>
            </a:r>
            <a:r>
              <a:rPr lang="ko-KR" altLang="en-US" dirty="0"/>
              <a:t>데이터셋을 직접 만들고 </a:t>
            </a:r>
            <a:r>
              <a:rPr lang="en-US" altLang="ko-KR" dirty="0" err="1"/>
              <a:t>keras</a:t>
            </a:r>
            <a:r>
              <a:rPr lang="ko-KR" altLang="en-US" dirty="0"/>
              <a:t>로 학습시켜 만들었습니다</a:t>
            </a:r>
            <a:r>
              <a:rPr lang="en-US" altLang="ko-KR" dirty="0"/>
              <a:t>. </a:t>
            </a:r>
            <a:r>
              <a:rPr lang="ko-KR" altLang="en-US" dirty="0"/>
              <a:t>거기에 </a:t>
            </a:r>
            <a:r>
              <a:rPr lang="en-US" altLang="ko-KR" dirty="0"/>
              <a:t>TMAP</a:t>
            </a:r>
            <a:r>
              <a:rPr lang="ko-KR" altLang="en-US" dirty="0"/>
              <a:t>과 </a:t>
            </a:r>
            <a:r>
              <a:rPr lang="en-US" altLang="ko-KR" dirty="0"/>
              <a:t>IPSTACK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이용하여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767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개발 과정을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944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모델 설명입니다</a:t>
            </a:r>
            <a:r>
              <a:rPr lang="en-US" altLang="ko-KR" dirty="0"/>
              <a:t>. </a:t>
            </a:r>
            <a:r>
              <a:rPr lang="ko-KR" altLang="en-US" dirty="0"/>
              <a:t>모델은 </a:t>
            </a:r>
            <a:r>
              <a:rPr lang="en-US" altLang="ko-KR" dirty="0" err="1"/>
              <a:t>opencv</a:t>
            </a:r>
            <a:r>
              <a:rPr lang="ko-KR" altLang="en-US" dirty="0"/>
              <a:t>의 기본 얼굴 인식 모델을 활용하여 </a:t>
            </a:r>
            <a:r>
              <a:rPr lang="en-US" altLang="ko-KR" dirty="0"/>
              <a:t>eye blink detector </a:t>
            </a:r>
            <a:r>
              <a:rPr lang="ko-KR" altLang="en-US" dirty="0"/>
              <a:t>모델을 사용하였습니다</a:t>
            </a:r>
            <a:r>
              <a:rPr lang="en-US" altLang="ko-KR" dirty="0"/>
              <a:t>. </a:t>
            </a:r>
            <a:r>
              <a:rPr lang="ko-KR" altLang="en-US" dirty="0"/>
              <a:t>이 모델로 눈을 인식하여 눈 감김 정도를 확인하는 용도로 사용하였고</a:t>
            </a:r>
            <a:r>
              <a:rPr lang="en-US" altLang="ko-KR" dirty="0"/>
              <a:t>, </a:t>
            </a:r>
            <a:r>
              <a:rPr lang="en-US" altLang="ko-KR" dirty="0" err="1"/>
              <a:t>mediapipe</a:t>
            </a:r>
            <a:r>
              <a:rPr lang="en-US" altLang="ko-KR" dirty="0"/>
              <a:t> </a:t>
            </a:r>
            <a:r>
              <a:rPr lang="ko-KR" altLang="en-US" dirty="0"/>
              <a:t>모델을 사용하여 손을 인식한 후 손의 관절을 점</a:t>
            </a:r>
            <a:r>
              <a:rPr lang="en-US" altLang="ko-KR" dirty="0"/>
              <a:t>, </a:t>
            </a:r>
            <a:r>
              <a:rPr lang="ko-KR" altLang="en-US" dirty="0"/>
              <a:t> 뼈 마디를 선으로 인식하여 뼈 마디와의 각도로 제스처를 인식하는 용도로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8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보여드린 </a:t>
            </a:r>
            <a:r>
              <a:rPr lang="en-US" altLang="ko-KR" dirty="0"/>
              <a:t>eye blink detector </a:t>
            </a:r>
            <a:r>
              <a:rPr lang="ko-KR" altLang="en-US" dirty="0"/>
              <a:t>모델은 서양인의 눈 기준이라 저희 눈을 제대로 인식하지 못했습니다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Opencv</a:t>
            </a:r>
            <a:r>
              <a:rPr lang="ko-KR" altLang="en-US" dirty="0"/>
              <a:t>의 얼굴인식 모델에서는 얼굴에 각각 요소의 테두리에 점을 찍어 줍니다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/>
              <a:t>36~41</a:t>
            </a:r>
            <a:r>
              <a:rPr lang="ko-KR" altLang="en-US" dirty="0"/>
              <a:t>번째 점들은 왼쪽 눈의 테두리에 찍힌 점이기 때문에 점들의 상하 좌우의 최소</a:t>
            </a:r>
            <a:r>
              <a:rPr lang="en-US" altLang="ko-KR" dirty="0"/>
              <a:t>, </a:t>
            </a:r>
            <a:r>
              <a:rPr lang="ko-KR" altLang="en-US" dirty="0"/>
              <a:t>최대값으로 눈 부분의 이미지를 잘라 정확도를 높였고</a:t>
            </a:r>
            <a:r>
              <a:rPr lang="en-US" altLang="ko-KR" dirty="0"/>
              <a:t>, </a:t>
            </a:r>
            <a:r>
              <a:rPr lang="ko-KR" altLang="en-US" dirty="0"/>
              <a:t>그레이 스케일을 적용하여 연산 속도를 높였습니다</a:t>
            </a:r>
            <a:r>
              <a:rPr lang="en-US" altLang="ko-KR" dirty="0"/>
              <a:t>. </a:t>
            </a:r>
            <a:r>
              <a:rPr lang="ko-KR" altLang="en-US" dirty="0"/>
              <a:t>모델이 학습할 수 있는 사진의 사이즈와 확장자가 정해져 있기에 변환하여 학습시켰습니다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눈 감은 사진과 눈 뜬 사진</a:t>
            </a:r>
            <a:r>
              <a:rPr lang="en-US" altLang="ko-KR" dirty="0"/>
              <a:t> </a:t>
            </a:r>
            <a:r>
              <a:rPr lang="ko-KR" altLang="en-US" dirty="0"/>
              <a:t>각각 </a:t>
            </a:r>
            <a:r>
              <a:rPr lang="en-US" altLang="ko-KR" dirty="0"/>
              <a:t>2000</a:t>
            </a:r>
            <a:r>
              <a:rPr lang="ko-KR" altLang="en-US" dirty="0"/>
              <a:t>장을 직접 </a:t>
            </a:r>
            <a:r>
              <a:rPr lang="ko-KR" altLang="en-US" dirty="0" err="1"/>
              <a:t>캡쳐하여</a:t>
            </a:r>
            <a:r>
              <a:rPr lang="ko-KR" altLang="en-US" dirty="0"/>
              <a:t> 데이터 셋을 만들었고</a:t>
            </a:r>
            <a:r>
              <a:rPr lang="en-US" altLang="ko-KR" dirty="0"/>
              <a:t>, </a:t>
            </a:r>
            <a:r>
              <a:rPr lang="ko-KR" altLang="en-US" dirty="0"/>
              <a:t>눈을 떴을 때 </a:t>
            </a:r>
            <a:r>
              <a:rPr lang="en-US" altLang="ko-KR" dirty="0"/>
              <a:t>1, </a:t>
            </a:r>
            <a:r>
              <a:rPr lang="ko-KR" altLang="en-US" dirty="0"/>
              <a:t>눈을 </a:t>
            </a:r>
            <a:r>
              <a:rPr lang="ko-KR" altLang="en-US" dirty="0" err="1"/>
              <a:t>감았을때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err="1"/>
              <a:t>라벨링하여</a:t>
            </a:r>
            <a:r>
              <a:rPr lang="ko-KR" altLang="en-US" dirty="0"/>
              <a:t> 눈의 감김 정도를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</a:t>
            </a:r>
            <a:r>
              <a:rPr lang="ko-KR" altLang="en-US" dirty="0"/>
              <a:t>까지 나타나게 설정했습니다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입 같은 경우 눈과 동일하지만 입은 벌리는 정도에 따라 크기가 달라져 이미지의 비율이 각각 다르기 때문에 입 주위 점들의 중심 좌표를 찾고 중심을 기준으로 </a:t>
            </a:r>
            <a:r>
              <a:rPr lang="en-US" altLang="ko-KR" dirty="0"/>
              <a:t>10X10 </a:t>
            </a:r>
            <a:r>
              <a:rPr lang="ko-KR" altLang="en-US" dirty="0"/>
              <a:t>사이즈로 잘라서 학습시켰습니다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말하는 것과 하품 하는 것을 구분하기 위해 입을 완전히 벌린 사진 </a:t>
            </a:r>
            <a:r>
              <a:rPr lang="en-US" altLang="ko-KR" dirty="0"/>
              <a:t>1000</a:t>
            </a:r>
            <a:r>
              <a:rPr lang="ko-KR" altLang="en-US" dirty="0"/>
              <a:t>장과 말을 하는 사진 </a:t>
            </a:r>
            <a:r>
              <a:rPr lang="en-US" altLang="ko-KR" dirty="0"/>
              <a:t>500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완전히 닫은 사진 </a:t>
            </a:r>
            <a:r>
              <a:rPr lang="en-US" altLang="ko-KR" dirty="0"/>
              <a:t>500</a:t>
            </a:r>
            <a:r>
              <a:rPr lang="ko-KR" altLang="en-US" dirty="0"/>
              <a:t>장을 각각 </a:t>
            </a:r>
            <a:r>
              <a:rPr lang="ko-KR" altLang="en-US" dirty="0" err="1"/>
              <a:t>캡쳐하여</a:t>
            </a:r>
            <a:r>
              <a:rPr lang="ko-KR" altLang="en-US" dirty="0"/>
              <a:t> 데이터 셋을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입을 최대로 벌렸을 때</a:t>
            </a:r>
            <a:r>
              <a:rPr lang="en-US" altLang="ko-KR" dirty="0"/>
              <a:t>, </a:t>
            </a:r>
            <a:r>
              <a:rPr lang="ko-KR" altLang="en-US" dirty="0"/>
              <a:t>레이블 </a:t>
            </a:r>
            <a:r>
              <a:rPr lang="en-US" altLang="ko-KR" dirty="0"/>
              <a:t>1</a:t>
            </a:r>
            <a:r>
              <a:rPr lang="ko-KR" altLang="en-US" dirty="0"/>
              <a:t>을 받고</a:t>
            </a:r>
            <a:r>
              <a:rPr lang="en-US" altLang="ko-KR" dirty="0"/>
              <a:t>, </a:t>
            </a:r>
            <a:r>
              <a:rPr lang="ko-KR" altLang="en-US" dirty="0"/>
              <a:t>입을 닫고 </a:t>
            </a:r>
            <a:r>
              <a:rPr lang="ko-KR" altLang="en-US" dirty="0" err="1"/>
              <a:t>있을때</a:t>
            </a:r>
            <a:r>
              <a:rPr lang="ko-KR" altLang="en-US" dirty="0"/>
              <a:t> 레이블 </a:t>
            </a:r>
            <a:r>
              <a:rPr lang="en-US" altLang="ko-KR" dirty="0"/>
              <a:t>0</a:t>
            </a:r>
            <a:r>
              <a:rPr lang="ko-KR" altLang="en-US" dirty="0"/>
              <a:t>을 받게 해서 입 벌리는 정도를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</a:t>
            </a:r>
            <a:r>
              <a:rPr lang="ko-KR" altLang="en-US" dirty="0"/>
              <a:t>까지 나타나게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04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6AD9D-FB3D-91D4-3ED5-79337C200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4C613F-5BA1-3C77-2058-B63958A57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CB773C-C0E9-F6D2-A5F2-F5E246C90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학습 시킨 결과</a:t>
            </a:r>
            <a:r>
              <a:rPr lang="en-US" altLang="ko-KR" dirty="0"/>
              <a:t>,</a:t>
            </a:r>
            <a:r>
              <a:rPr lang="ko-KR" altLang="en-US" dirty="0"/>
              <a:t> 정확도가 </a:t>
            </a:r>
            <a:r>
              <a:rPr lang="en-US" altLang="ko-KR" dirty="0"/>
              <a:t>99.8%</a:t>
            </a:r>
            <a:r>
              <a:rPr lang="ko-KR" altLang="en-US" dirty="0"/>
              <a:t>로 나오는 모습을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3C3F4-E139-CACD-B9A8-1FC80F327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6DD71-6EC0-4DC8-93B3-BFE413AA33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09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6D7C1-65E2-4A35-AFD9-FB85A150D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ko-KO" altLang="ko-KO" sz="59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36C257-5CCE-47A7-A47D-5D2B01226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O" altLang="ko-KO">
                <a:latin typeface="NanumGothic"/>
                <a:ea typeface="NanumGothic"/>
              </a:rPr>
              <a:t>마스터 자막 스타일을 편집하려면 여기를 클릭하세요.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D45F68-C99F-4F13-8193-6C40F6CA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DAC569-640C-4237-BFEA-2038B914B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D04D2B-1AF9-489F-AD89-5E92E3BB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46512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C8A52-E97C-4E4C-A482-6D3229D8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7F7FD5-CE83-4293-BB6E-C2FF4F133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B93C69-0832-42E6-A622-74ADFF7A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89BD2-6217-4813-9D5D-F3EF2EF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688B09-469C-4414-B831-291588A3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989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05FFEB-EB93-41A9-A0ED-3A4009CAE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2FAF70-B1EE-4854-8BE7-FA95DFAA7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70B0A0-7724-4BC2-BE97-B05CD17B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09A5D-9272-4F8F-ADE1-50FF1C31D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96C6A-B604-4A76-A3A6-BF24E86E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38160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0D6F14-3EDA-4AE4-B971-FADC0630DB85}"/>
              </a:ext>
            </a:extLst>
          </p:cNvPr>
          <p:cNvSpPr txBox="1"/>
          <p:nvPr userDrawn="1"/>
        </p:nvSpPr>
        <p:spPr>
          <a:xfrm>
            <a:off x="660401" y="363976"/>
            <a:ext cx="5390868" cy="53873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2900" b="1" i="0">
                <a:solidFill>
                  <a:srgbClr val="4D618E"/>
                </a:solidFill>
                <a:latin typeface="NanumGothic"/>
                <a:ea typeface="NanumGothic"/>
              </a:rPr>
              <a:t>귀하의 제목이 여기에 표시됩니다</a:t>
            </a:r>
            <a:endParaRPr lang="zh-CN" altLang="en-US" sz="4000" b="1" i="0">
              <a:solidFill>
                <a:srgbClr val="4D618E"/>
              </a:solidFill>
              <a:latin typeface="Source Han Sans CN Heavy" panose="020B0500000000000000" pitchFamily="34" charset="-128"/>
              <a:ea typeface="Source Han Sans CN Heavy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800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01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90345"/>
            <a:ext cx="2031797" cy="33863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600" b="0" i="0">
                <a:solidFill>
                  <a:schemeClr val="accent1"/>
                </a:solidFill>
                <a:latin typeface="NanumGothic"/>
                <a:ea typeface="NanumGothic"/>
              </a:rPr>
              <a:t>작품의 전반적인 개요</a:t>
            </a:r>
          </a:p>
        </p:txBody>
      </p:sp>
    </p:spTree>
    <p:extLst>
      <p:ext uri="{BB962C8B-B14F-4D97-AF65-F5344CB8AC3E}">
        <p14:creationId xmlns:p14="http://schemas.microsoft.com/office/powerpoint/2010/main" val="51131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28829"/>
            <a:ext cx="2002936" cy="46177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2400" b="0" i="0">
                <a:solidFill>
                  <a:schemeClr val="accent1"/>
                </a:solidFill>
                <a:latin typeface="NanumGothic"/>
                <a:ea typeface="NanumGothic"/>
              </a:rPr>
              <a:t>주요업무 진행</a:t>
            </a:r>
          </a:p>
        </p:txBody>
      </p:sp>
    </p:spTree>
    <p:extLst>
      <p:ext uri="{BB962C8B-B14F-4D97-AF65-F5344CB8AC3E}">
        <p14:creationId xmlns:p14="http://schemas.microsoft.com/office/powerpoint/2010/main" val="367751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28829"/>
            <a:ext cx="2002936" cy="46177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2400" b="0" i="0">
                <a:solidFill>
                  <a:schemeClr val="accent1"/>
                </a:solidFill>
                <a:latin typeface="NanumGothic"/>
                <a:ea typeface="NanumGothic"/>
              </a:rPr>
              <a:t>주요업무 요약</a:t>
            </a:r>
          </a:p>
        </p:txBody>
      </p:sp>
    </p:spTree>
    <p:extLst>
      <p:ext uri="{BB962C8B-B14F-4D97-AF65-F5344CB8AC3E}">
        <p14:creationId xmlns:p14="http://schemas.microsoft.com/office/powerpoint/2010/main" val="199732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436522"/>
            <a:ext cx="1853822" cy="24627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 b="0" i="0">
                <a:solidFill>
                  <a:schemeClr val="accent1"/>
                </a:solidFill>
                <a:latin typeface="NanumGothic"/>
                <a:ea typeface="NanumGothic"/>
              </a:rPr>
              <a:t>업무에 부족한 부분이 있습니다</a:t>
            </a:r>
          </a:p>
        </p:txBody>
      </p:sp>
    </p:spTree>
    <p:extLst>
      <p:ext uri="{BB962C8B-B14F-4D97-AF65-F5344CB8AC3E}">
        <p14:creationId xmlns:p14="http://schemas.microsoft.com/office/powerpoint/2010/main" val="30919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82649"/>
            <a:ext cx="1948421" cy="35402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700" b="0" i="0">
                <a:solidFill>
                  <a:schemeClr val="accent1"/>
                </a:solidFill>
                <a:latin typeface="NanumGothic"/>
                <a:ea typeface="NanumGothic"/>
              </a:rPr>
              <a:t>앞으로의 작업 계획</a:t>
            </a:r>
          </a:p>
        </p:txBody>
      </p:sp>
    </p:spTree>
    <p:extLst>
      <p:ext uri="{BB962C8B-B14F-4D97-AF65-F5344CB8AC3E}">
        <p14:creationId xmlns:p14="http://schemas.microsoft.com/office/powerpoint/2010/main" val="19455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320800" y="1193800"/>
            <a:ext cx="9550400" cy="4368800"/>
          </a:xfrm>
          <a:prstGeom prst="rect">
            <a:avLst/>
          </a:prstGeom>
          <a:solidFill>
            <a:srgbClr val="FAF9F7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innerShdw blurRad="3429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0" i="0"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795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F135E-AADC-4811-A13B-80538353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1B1812-8B3E-44B7-9ED5-6415B5A6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2FBD46-5BFE-4523-B801-C75EEF7F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1D561-5FD9-4CE6-9E17-18956284E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1A9911-51B2-4470-AB41-F605C3AD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37051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76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4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27968-901E-40BE-A1D4-DFFDE670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O" altLang="ko-KO" sz="32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B597C-DAD6-46AD-8055-00260B171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7F12D-66C4-4870-A557-B7E54653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3CA39-93DE-43AB-B922-E604A755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FCE8F3-CF33-44C3-A972-31C53C93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1333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E458E-1D59-4F69-B203-EC85E6F4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4F19A-82E9-44B1-B408-4561E3770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FBC8B3-91D4-4CFF-BE33-E3F0A7B94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FA978-BEF5-4506-9E31-22909DD91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1D4022-8C92-4610-91D5-8DAE411D3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453BE3-17CA-4BAB-A889-DB630165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5320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1FD2C-F804-4029-A3A8-3A838EE7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3F85F2-D643-4FAA-9DFB-5EFDBC1EE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294C9C-E28D-4A79-A938-8AB9DD328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B69581-9D76-46E1-B35E-469FEEFECF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265995-1108-447C-BA0B-9086ED7494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9808E9-5271-4F69-9A12-CBC74416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CB5D3A-0B37-4F31-B06D-1E590540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158E72-D83C-4CA9-B4E5-538C0565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73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9A7AC-B4A5-4958-92B9-FF22978E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CF18E4-FF18-4221-83A3-05C56D64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615379-6941-4FE4-8BA5-D6DE91A7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016CAB-6FAE-4AB2-B7A5-AD607ABC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7900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778092-E8A4-4C02-A07A-5BF32366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DBCAB6-474E-4419-B146-1C64E54EF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CF602-5BA9-4FB7-ACB1-70C3204D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437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7D610-77B3-4A5F-BF7C-C98240616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66B22-3FDD-4FE3-A70A-DFE3A7B3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897C20-D3B0-4F1C-9B1C-F52BD0940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DEA724-96FB-4C86-AB0B-38C8F5DD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E9D1D0-63CA-487F-848E-77F8EB19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C08F12-FAB1-40E8-990F-1AE2CCD0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19720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3FAC2-5ADD-4F4C-8B2C-CFF0A570D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46AAFB-9AF0-4466-B86C-6D845642B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CF04BD-86BF-4F01-BDA6-0F4C4DE81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724862-42AF-4F57-8BE3-C585B476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6167F3-E495-4163-BD91-B3E87987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1FBC6A-F25F-484D-A523-0D626C4E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23057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3C97F4-2DBA-4F0B-9F39-01A307C30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ko-KO" altLang="ko-KO">
              <a:latin typeface="NanumGothic"/>
              <a:ea typeface="NanumGothic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2E7F58-298C-4C85-8CCD-596238647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ko-KO" altLang="ko-KO">
              <a:latin typeface="NanumGothic"/>
              <a:ea typeface="NanumGothic"/>
            </a:endParaRPr>
          </a:p>
          <a:p>
            <a:pPr lvl="1"/>
            <a:endParaRPr lang="ko-KO" altLang="ko-KO">
              <a:latin typeface="NanumGothic"/>
              <a:ea typeface="NanumGothic"/>
            </a:endParaRPr>
          </a:p>
          <a:p>
            <a:pPr lvl="2"/>
            <a:endParaRPr lang="ko-KO" altLang="ko-KO">
              <a:latin typeface="NanumGothic"/>
              <a:ea typeface="NanumGothic"/>
            </a:endParaRPr>
          </a:p>
          <a:p>
            <a:pPr lvl="3"/>
            <a:endParaRPr lang="ko-KO" altLang="ko-KO">
              <a:latin typeface="NanumGothic"/>
              <a:ea typeface="NanumGothic"/>
            </a:endParaRPr>
          </a:p>
          <a:p>
            <a:pPr lvl="4"/>
            <a:endParaRPr lang="ko-KO" altLang="ko-KO">
              <a:latin typeface="NanumGothic"/>
              <a:ea typeface="NanumGothic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64FC45-4343-49F8-9FF6-544A15FB1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6F6AE3BB-D82C-4741-91BA-A2DEA3886037}" type="datetimeFigureOut">
              <a:rPr lang="ko-KO" altLang="ko-KO" sz="11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2DFCBB-0C80-427B-8C87-DB1340AF1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204CC-ABFB-4364-9642-DCF51C32B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791A510F-8483-48F1-B64E-9A248AC7B867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74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1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 sz="19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0CEB1B6A-AEF1-4ACD-BD61-958570690F55}" type="datetimeFigureOut">
              <a:rPr lang="ko-KO" altLang="ko-KO" sz="1400" smtClean="0">
                <a:latin typeface="NanumGothic"/>
                <a:ea typeface="NanumGothic"/>
              </a:rPr>
              <a:t>1/25/24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BB6CB991-6BD3-42F2-8A94-1903E9425430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0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hyperlink" Target="https://github.com/kairess/eye_blink_detecto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55AE9D-46C0-4096-9D14-5B8E68E4D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8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43EA10-050F-104E-9D76-B68A5CFA7544}"/>
              </a:ext>
            </a:extLst>
          </p:cNvPr>
          <p:cNvGrpSpPr/>
          <p:nvPr/>
        </p:nvGrpSpPr>
        <p:grpSpPr>
          <a:xfrm>
            <a:off x="534999" y="2587824"/>
            <a:ext cx="7485616" cy="2210395"/>
            <a:chOff x="534999" y="2587824"/>
            <a:chExt cx="7485616" cy="221039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E3801F2-04AD-4048-B41C-C9E12F0754CE}"/>
                </a:ext>
              </a:extLst>
            </p:cNvPr>
            <p:cNvSpPr txBox="1"/>
            <p:nvPr/>
          </p:nvSpPr>
          <p:spPr>
            <a:xfrm>
              <a:off x="534999" y="2587824"/>
              <a:ext cx="3078480" cy="10158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normAutofit lnSpcReduction="10000"/>
            </a:bodyPr>
            <a:lstStyle/>
            <a:p>
              <a:pPr algn="l"/>
              <a:r>
                <a:rPr lang="en-US" altLang="zh-CN" sz="6500" b="1" dirty="0">
                  <a:solidFill>
                    <a:schemeClr val="bg1"/>
                  </a:solidFill>
                  <a:latin typeface="NanumGothic"/>
                  <a:ea typeface="NanumGothic"/>
                </a:rPr>
                <a:t>D</a:t>
              </a:r>
              <a:r>
                <a:rPr lang="en-US" altLang="zh-CN" sz="6000" b="1" dirty="0">
                  <a:solidFill>
                    <a:schemeClr val="bg1"/>
                  </a:solidFill>
                  <a:latin typeface="NanumGothic"/>
                  <a:ea typeface="NanumGothic"/>
                </a:rPr>
                <a:t>rowsiness Prevention System</a:t>
              </a:r>
              <a:endParaRPr lang="zh-CN" altLang="en-US" sz="6000" b="1" dirty="0">
                <a:solidFill>
                  <a:schemeClr val="bg1"/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2991225-A44E-4056-9D55-B0FB65484B93}"/>
                </a:ext>
              </a:extLst>
            </p:cNvPr>
            <p:cNvCxnSpPr/>
            <p:nvPr/>
          </p:nvCxnSpPr>
          <p:spPr>
            <a:xfrm flipH="1">
              <a:off x="671852" y="3977853"/>
              <a:ext cx="7348763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24D1730-6BF4-4026-B130-1BC9F7A3410D}"/>
                </a:ext>
              </a:extLst>
            </p:cNvPr>
            <p:cNvSpPr txBox="1"/>
            <p:nvPr/>
          </p:nvSpPr>
          <p:spPr>
            <a:xfrm>
              <a:off x="819401" y="4462939"/>
              <a:ext cx="3235569" cy="33528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NanumGothic"/>
                  <a:ea typeface="NanumGothic"/>
                </a:rPr>
                <a:t>신종수</a:t>
              </a:r>
              <a:r>
                <a:rPr lang="en-US" altLang="ko-KR" sz="1600" b="1" dirty="0">
                  <a:solidFill>
                    <a:schemeClr val="bg1"/>
                  </a:solidFill>
                  <a:latin typeface="NanumGothic"/>
                  <a:ea typeface="NanumGothic"/>
                </a:rPr>
                <a:t>, </a:t>
              </a:r>
              <a:r>
                <a:rPr lang="ko-KR" altLang="en-US" sz="1600" b="1" dirty="0">
                  <a:solidFill>
                    <a:schemeClr val="bg1"/>
                  </a:solidFill>
                  <a:latin typeface="NanumGothic"/>
                  <a:ea typeface="NanumGothic"/>
                </a:rPr>
                <a:t>양민혁</a:t>
              </a:r>
              <a:endParaRPr lang="zh-CN" altLang="en-US" sz="16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66CE812-030D-4070-52DD-5DC6AB2098FB}"/>
              </a:ext>
            </a:extLst>
          </p:cNvPr>
          <p:cNvSpPr txBox="1"/>
          <p:nvPr/>
        </p:nvSpPr>
        <p:spPr>
          <a:xfrm>
            <a:off x="586825" y="3428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졸음 운전 방지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5D176-F52B-F4B2-4153-75171CC82CD2}"/>
              </a:ext>
            </a:extLst>
          </p:cNvPr>
          <p:cNvSpPr txBox="1"/>
          <p:nvPr/>
        </p:nvSpPr>
        <p:spPr>
          <a:xfrm>
            <a:off x="629215" y="4093607"/>
            <a:ext cx="279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KDT Smart Factory 3rd</a:t>
            </a:r>
            <a:endParaRPr lang="ko-KR" altLang="en-US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2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그림 1030" descr="도표, 클립아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886052AF-081D-C4FC-8936-A33584B0E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16" y="1801634"/>
            <a:ext cx="3403600" cy="340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A085E5-421B-5610-83BD-C307D7F51EEC}"/>
              </a:ext>
            </a:extLst>
          </p:cNvPr>
          <p:cNvSpPr txBox="1"/>
          <p:nvPr/>
        </p:nvSpPr>
        <p:spPr>
          <a:xfrm>
            <a:off x="223318" y="164258"/>
            <a:ext cx="57668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     활용 </a:t>
            </a:r>
            <a:r>
              <a:rPr lang="en-US" altLang="ko-KR" sz="4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API</a:t>
            </a:r>
            <a:endParaRPr lang="ko-KR" altLang="en-US" sz="4000" b="1" dirty="0">
              <a:solidFill>
                <a:schemeClr val="accent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3" name="그림 4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B430FE09-BC99-F06A-EAF6-436A8E313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9" y="4682703"/>
            <a:ext cx="2494542" cy="690976"/>
          </a:xfrm>
          <a:prstGeom prst="rect">
            <a:avLst/>
          </a:prstGeom>
        </p:spPr>
      </p:pic>
      <p:pic>
        <p:nvPicPr>
          <p:cNvPr id="1026" name="Picture 2" descr="folium] Choropleth 의 legend를 지우는 방법 (Python)">
            <a:extLst>
              <a:ext uri="{FF2B5EF4-FFF2-40B4-BE49-F238E27FC236}">
                <a16:creationId xmlns:a16="http://schemas.microsoft.com/office/drawing/2014/main" id="{62458E8B-15D8-5DAC-40BC-6D38779E4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571" y="2934731"/>
            <a:ext cx="2956559" cy="100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7B9867E3-D7E3-68B2-62BF-5DA6D4520255}"/>
              </a:ext>
            </a:extLst>
          </p:cNvPr>
          <p:cNvSpPr/>
          <p:nvPr/>
        </p:nvSpPr>
        <p:spPr>
          <a:xfrm rot="16200000">
            <a:off x="7863561" y="2943112"/>
            <a:ext cx="381848" cy="112064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3914A7A4-8D97-0EDD-D49D-50CC4E895B92}"/>
              </a:ext>
            </a:extLst>
          </p:cNvPr>
          <p:cNvSpPr/>
          <p:nvPr/>
        </p:nvSpPr>
        <p:spPr>
          <a:xfrm rot="14566522">
            <a:off x="3570570" y="4041759"/>
            <a:ext cx="381848" cy="112064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그림 1031" descr="그래픽, 다채로움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7D9AFE8D-05C7-7BE8-EF46-E595B6C51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50" y="1803366"/>
            <a:ext cx="1331746" cy="1331746"/>
          </a:xfrm>
          <a:prstGeom prst="rect">
            <a:avLst/>
          </a:prstGeom>
        </p:spPr>
      </p:pic>
      <p:sp>
        <p:nvSpPr>
          <p:cNvPr id="1033" name="화살표: 아래쪽 1032">
            <a:extLst>
              <a:ext uri="{FF2B5EF4-FFF2-40B4-BE49-F238E27FC236}">
                <a16:creationId xmlns:a16="http://schemas.microsoft.com/office/drawing/2014/main" id="{A039C691-DE8A-1A9D-D4DA-EBB3DCFD0DAF}"/>
              </a:ext>
            </a:extLst>
          </p:cNvPr>
          <p:cNvSpPr/>
          <p:nvPr/>
        </p:nvSpPr>
        <p:spPr>
          <a:xfrm rot="17227502">
            <a:off x="3507518" y="2217101"/>
            <a:ext cx="381848" cy="112064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085E5-421B-5610-83BD-C307D7F51EEC}"/>
              </a:ext>
            </a:extLst>
          </p:cNvPr>
          <p:cNvSpPr txBox="1"/>
          <p:nvPr/>
        </p:nvSpPr>
        <p:spPr>
          <a:xfrm>
            <a:off x="223318" y="164258"/>
            <a:ext cx="57668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     활용 </a:t>
            </a:r>
            <a:r>
              <a:rPr lang="en-US" altLang="ko-KR" sz="4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API</a:t>
            </a:r>
            <a:endParaRPr lang="ko-KR" altLang="en-US" sz="4000" b="1" dirty="0">
              <a:solidFill>
                <a:schemeClr val="accent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3" name="그림 4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B430FE09-BC99-F06A-EAF6-436A8E313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1" y="4871546"/>
            <a:ext cx="2494542" cy="690976"/>
          </a:xfrm>
          <a:prstGeom prst="rect">
            <a:avLst/>
          </a:prstGeom>
        </p:spPr>
      </p:pic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3914A7A4-8D97-0EDD-D49D-50CC4E895B92}"/>
              </a:ext>
            </a:extLst>
          </p:cNvPr>
          <p:cNvSpPr/>
          <p:nvPr/>
        </p:nvSpPr>
        <p:spPr>
          <a:xfrm rot="16200000">
            <a:off x="3640144" y="4656712"/>
            <a:ext cx="381848" cy="112064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그림 1031" descr="그래픽, 다채로움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7D9AFE8D-05C7-7BE8-EF46-E595B6C51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5" y="1748155"/>
            <a:ext cx="1331746" cy="1331746"/>
          </a:xfrm>
          <a:prstGeom prst="rect">
            <a:avLst/>
          </a:prstGeom>
        </p:spPr>
      </p:pic>
      <p:sp>
        <p:nvSpPr>
          <p:cNvPr id="1033" name="화살표: 아래쪽 1032">
            <a:extLst>
              <a:ext uri="{FF2B5EF4-FFF2-40B4-BE49-F238E27FC236}">
                <a16:creationId xmlns:a16="http://schemas.microsoft.com/office/drawing/2014/main" id="{A039C691-DE8A-1A9D-D4DA-EBB3DCFD0DAF}"/>
              </a:ext>
            </a:extLst>
          </p:cNvPr>
          <p:cNvSpPr/>
          <p:nvPr/>
        </p:nvSpPr>
        <p:spPr>
          <a:xfrm rot="16200000">
            <a:off x="2809798" y="1853705"/>
            <a:ext cx="381848" cy="112064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95EF44-BB23-17E1-D0C4-7E2FCAC54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600" y="1595346"/>
            <a:ext cx="1958510" cy="15393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CF3F9F-D65C-73FE-F8CD-78F3E1C88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395" y="1199072"/>
            <a:ext cx="5258256" cy="23319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E57BA9-37F7-8DF5-55AC-B547C1A8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333" y="3692901"/>
            <a:ext cx="4648603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5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085E5-421B-5610-83BD-C307D7F51EEC}"/>
              </a:ext>
            </a:extLst>
          </p:cNvPr>
          <p:cNvSpPr txBox="1"/>
          <p:nvPr/>
        </p:nvSpPr>
        <p:spPr>
          <a:xfrm>
            <a:off x="223318" y="164258"/>
            <a:ext cx="57668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494BA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Arial"/>
              </a:rPr>
              <a:t>     활용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494BA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Arial"/>
              </a:rPr>
              <a:t>API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94BA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F33FC7-14B1-936E-3FA9-050ACC28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144"/>
            <a:ext cx="121920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EE162EB-F45F-4AB3-AF72-20B257ED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BF88B0-97E6-45D0-9E53-6E7DDCECE9B2}"/>
              </a:ext>
            </a:extLst>
          </p:cNvPr>
          <p:cNvSpPr/>
          <p:nvPr/>
        </p:nvSpPr>
        <p:spPr>
          <a:xfrm>
            <a:off x="-108801" y="4168762"/>
            <a:ext cx="12014015" cy="2311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srgbClr val="266F8B">
                  <a:lumMod val="85000"/>
                  <a:lumOff val="15000"/>
                </a:srgbClr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009878-0F65-4AB3-98D5-DC194A838BED}"/>
              </a:ext>
            </a:extLst>
          </p:cNvPr>
          <p:cNvSpPr/>
          <p:nvPr/>
        </p:nvSpPr>
        <p:spPr>
          <a:xfrm>
            <a:off x="1047242" y="4463001"/>
            <a:ext cx="3712647" cy="1098882"/>
          </a:xfrm>
          <a:prstGeom prst="rect">
            <a:avLst/>
          </a:prstGeom>
        </p:spPr>
        <p:txBody>
          <a:bodyPr wrap="non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spc="600" dirty="0">
                <a:solidFill>
                  <a:schemeClr val="bg1"/>
                </a:solidFill>
                <a:latin typeface="NanumGothic"/>
                <a:ea typeface="NanumGothic"/>
                <a:cs typeface="Arial"/>
              </a:rPr>
              <a:t>시 연</a:t>
            </a: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Heavy" panose="020B0500000000000000" pitchFamily="34" charset="-128"/>
              <a:ea typeface="Source Han Sans CN Heavy" panose="020B0500000000000000" pitchFamily="34" charset="-128"/>
              <a:cs typeface="Arial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BE08C319-CB3D-4BF8-9C44-FE75C7488B9F}"/>
              </a:ext>
            </a:extLst>
          </p:cNvPr>
          <p:cNvSpPr txBox="1"/>
          <p:nvPr/>
        </p:nvSpPr>
        <p:spPr>
          <a:xfrm>
            <a:off x="2204083" y="5578255"/>
            <a:ext cx="8453623" cy="673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학습 모델 시연</a:t>
            </a:r>
            <a:r>
              <a:rPr lang="en-US" altLang="ko-KR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최종 결과물 시연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Ebrima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1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085E5-421B-5610-83BD-C307D7F51EEC}"/>
              </a:ext>
            </a:extLst>
          </p:cNvPr>
          <p:cNvSpPr txBox="1"/>
          <p:nvPr/>
        </p:nvSpPr>
        <p:spPr>
          <a:xfrm>
            <a:off x="944181" y="232643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dirty="0">
                <a:latin typeface="+mj-lt"/>
                <a:ea typeface="+mj-ea"/>
                <a:cs typeface="+mj-cs"/>
              </a:rPr>
              <a:t>     </a:t>
            </a:r>
            <a:r>
              <a:rPr lang="ko-KR" altLang="en-US" sz="5200" b="1" dirty="0">
                <a:latin typeface="+mj-lt"/>
                <a:ea typeface="+mj-ea"/>
                <a:cs typeface="+mj-cs"/>
              </a:rPr>
              <a:t>학습 모델 시연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E630F4-04C1-E77B-5BF1-19E6E3AA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94" y="1675261"/>
            <a:ext cx="8055346" cy="47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085E5-421B-5610-83BD-C307D7F51EEC}"/>
              </a:ext>
            </a:extLst>
          </p:cNvPr>
          <p:cNvSpPr txBox="1"/>
          <p:nvPr/>
        </p:nvSpPr>
        <p:spPr>
          <a:xfrm>
            <a:off x="1001684" y="170412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</a:t>
            </a:r>
            <a:r>
              <a:rPr lang="ko-KR" alt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학습 모델 시연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59C6A-D222-A9A5-E018-02D6C15C4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r="5490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3A18EC-642E-0B2E-1045-48B385FE0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2" r="4350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EBCC9-922E-F9ED-5340-D515129B396A}"/>
              </a:ext>
            </a:extLst>
          </p:cNvPr>
          <p:cNvSpPr txBox="1"/>
          <p:nvPr/>
        </p:nvSpPr>
        <p:spPr>
          <a:xfrm>
            <a:off x="1001684" y="3909590"/>
            <a:ext cx="94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😐</a:t>
            </a:r>
            <a:endParaRPr kumimoji="1"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97BCA-5A3E-93C6-CB72-49A789A8E149}"/>
              </a:ext>
            </a:extLst>
          </p:cNvPr>
          <p:cNvSpPr txBox="1"/>
          <p:nvPr/>
        </p:nvSpPr>
        <p:spPr>
          <a:xfrm>
            <a:off x="1537964" y="3709295"/>
            <a:ext cx="94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😐</a:t>
            </a:r>
            <a:endParaRPr kumimoji="1"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26AF0-C6C0-F1E9-C705-BEC5092BD629}"/>
              </a:ext>
            </a:extLst>
          </p:cNvPr>
          <p:cNvSpPr txBox="1"/>
          <p:nvPr/>
        </p:nvSpPr>
        <p:spPr>
          <a:xfrm>
            <a:off x="6965337" y="3909590"/>
            <a:ext cx="94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😐</a:t>
            </a:r>
            <a:endParaRPr kumimoji="1"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17EA6-3CDC-E715-C072-B16EC8D5B6F5}"/>
              </a:ext>
            </a:extLst>
          </p:cNvPr>
          <p:cNvSpPr txBox="1"/>
          <p:nvPr/>
        </p:nvSpPr>
        <p:spPr>
          <a:xfrm>
            <a:off x="7342891" y="3709295"/>
            <a:ext cx="94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😐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3383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085E5-421B-5610-83BD-C307D7F51EEC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>
                <a:latin typeface="+mj-lt"/>
                <a:ea typeface="+mj-ea"/>
                <a:cs typeface="+mj-cs"/>
              </a:rPr>
              <a:t>     </a:t>
            </a:r>
            <a:r>
              <a:rPr lang="ko-KR" altLang="en-US" sz="5200" b="1">
                <a:latin typeface="+mj-lt"/>
                <a:ea typeface="+mj-ea"/>
                <a:cs typeface="+mj-cs"/>
              </a:rPr>
              <a:t>학습 모델 시연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13DFA9-B6F8-D67D-3878-1697A5B9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4" y="2957665"/>
            <a:ext cx="5720301" cy="33463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3A73F0-7FBC-34F1-0A9F-A56129F5D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85" y="2957665"/>
            <a:ext cx="5720301" cy="3346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950F4-3990-CB1F-9332-8EEB3833D226}"/>
              </a:ext>
            </a:extLst>
          </p:cNvPr>
          <p:cNvSpPr txBox="1"/>
          <p:nvPr/>
        </p:nvSpPr>
        <p:spPr>
          <a:xfrm>
            <a:off x="1411037" y="4346978"/>
            <a:ext cx="41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😉</a:t>
            </a:r>
            <a:endParaRPr kumimoji="1"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1ECFA-DE2D-81BD-8680-3F84E55BE727}"/>
              </a:ext>
            </a:extLst>
          </p:cNvPr>
          <p:cNvSpPr txBox="1"/>
          <p:nvPr/>
        </p:nvSpPr>
        <p:spPr>
          <a:xfrm>
            <a:off x="1852125" y="4146923"/>
            <a:ext cx="41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😉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AD5CE-C15C-5942-F630-A14C4140E4F2}"/>
              </a:ext>
            </a:extLst>
          </p:cNvPr>
          <p:cNvSpPr txBox="1"/>
          <p:nvPr/>
        </p:nvSpPr>
        <p:spPr>
          <a:xfrm>
            <a:off x="7404260" y="4346978"/>
            <a:ext cx="41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😑</a:t>
            </a:r>
            <a:endParaRPr kumimoji="1"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84A9A-B8AA-8892-440D-828DA9593678}"/>
              </a:ext>
            </a:extLst>
          </p:cNvPr>
          <p:cNvSpPr txBox="1"/>
          <p:nvPr/>
        </p:nvSpPr>
        <p:spPr>
          <a:xfrm>
            <a:off x="7816007" y="4230743"/>
            <a:ext cx="41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😑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5900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085E5-421B-5610-83BD-C307D7F51EEC}"/>
              </a:ext>
            </a:extLst>
          </p:cNvPr>
          <p:cNvSpPr txBox="1"/>
          <p:nvPr/>
        </p:nvSpPr>
        <p:spPr>
          <a:xfrm>
            <a:off x="1001684" y="170412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</a:t>
            </a:r>
            <a:r>
              <a:rPr lang="ko-KR" alt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학습 모델 시연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D073BD-5581-E1AF-810C-3B6601B11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8" r="864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E19646-4602-999A-3629-73728C7326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r="1615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0E02D-3735-E920-5803-95E6A4878DAE}"/>
              </a:ext>
            </a:extLst>
          </p:cNvPr>
          <p:cNvSpPr txBox="1"/>
          <p:nvPr/>
        </p:nvSpPr>
        <p:spPr>
          <a:xfrm>
            <a:off x="795810" y="4003171"/>
            <a:ext cx="41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🥱</a:t>
            </a:r>
            <a:endParaRPr kumimoji="1"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E13D5-2D84-FEB5-2508-F8EC1B863740}"/>
              </a:ext>
            </a:extLst>
          </p:cNvPr>
          <p:cNvSpPr txBox="1"/>
          <p:nvPr/>
        </p:nvSpPr>
        <p:spPr>
          <a:xfrm>
            <a:off x="1207557" y="3832406"/>
            <a:ext cx="41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🥱</a:t>
            </a:r>
            <a:endParaRPr kumimoji="1"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8D93C-2350-E3DA-CD59-5B2E604B1670}"/>
              </a:ext>
            </a:extLst>
          </p:cNvPr>
          <p:cNvSpPr txBox="1"/>
          <p:nvPr/>
        </p:nvSpPr>
        <p:spPr>
          <a:xfrm>
            <a:off x="6805006" y="4003171"/>
            <a:ext cx="41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🥱</a:t>
            </a:r>
            <a:endParaRPr kumimoji="1"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06817-3854-62C0-CF8A-7FCBAF825430}"/>
              </a:ext>
            </a:extLst>
          </p:cNvPr>
          <p:cNvSpPr txBox="1"/>
          <p:nvPr/>
        </p:nvSpPr>
        <p:spPr>
          <a:xfrm>
            <a:off x="7216753" y="3832406"/>
            <a:ext cx="41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🥱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26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085E5-421B-5610-83BD-C307D7F51EEC}"/>
              </a:ext>
            </a:extLst>
          </p:cNvPr>
          <p:cNvSpPr txBox="1"/>
          <p:nvPr/>
        </p:nvSpPr>
        <p:spPr>
          <a:xfrm>
            <a:off x="1001684" y="170412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</a:t>
            </a:r>
            <a:r>
              <a:rPr lang="ko-KR" alt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학습 모델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18783D-1364-105E-C42A-159A35A2D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" r="7239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3A7EE9-9850-25CA-FF7F-C9F1A0B38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r="7435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11CDC-C15E-4511-6083-F8256A9268A3}"/>
              </a:ext>
            </a:extLst>
          </p:cNvPr>
          <p:cNvSpPr txBox="1"/>
          <p:nvPr/>
        </p:nvSpPr>
        <p:spPr>
          <a:xfrm>
            <a:off x="1201421" y="4124793"/>
            <a:ext cx="41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🤟</a:t>
            </a: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68F86-9521-43CC-5664-20CBE1DB18BC}"/>
              </a:ext>
            </a:extLst>
          </p:cNvPr>
          <p:cNvSpPr txBox="1"/>
          <p:nvPr/>
        </p:nvSpPr>
        <p:spPr>
          <a:xfrm>
            <a:off x="1689101" y="3819993"/>
            <a:ext cx="41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🤟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163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9769A-E9AC-C2B0-3DFA-6184B2F61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L">
            <a:hlinkClick r:id="" action="ppaction://media"/>
            <a:extLst>
              <a:ext uri="{FF2B5EF4-FFF2-40B4-BE49-F238E27FC236}">
                <a16:creationId xmlns:a16="http://schemas.microsoft.com/office/drawing/2014/main" id="{19269B20-D943-954D-2BD2-E52A9C7D0A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3175"/>
            <a:ext cx="1212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9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2FF58BE-629B-42A8-8248-C0CA538D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1" r="1"/>
          <a:stretch>
            <a:fillRect/>
          </a:stretch>
        </p:blipFill>
        <p:spPr>
          <a:xfrm flipH="1">
            <a:off x="-1" y="0"/>
            <a:ext cx="4912569" cy="6858000"/>
          </a:xfrm>
          <a:prstGeom prst="rect">
            <a:avLst/>
          </a:prstGeom>
        </p:spPr>
      </p:pic>
      <p:sp>
        <p:nvSpPr>
          <p:cNvPr id="4" name="椭圆 1">
            <a:extLst>
              <a:ext uri="{FF2B5EF4-FFF2-40B4-BE49-F238E27FC236}">
                <a16:creationId xmlns:a16="http://schemas.microsoft.com/office/drawing/2014/main" id="{689FD699-7EF5-4F1B-B785-FD6730A01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7519" y="1099946"/>
            <a:ext cx="727710" cy="727710"/>
          </a:xfrm>
          <a:prstGeom prst="roundRect">
            <a:avLst/>
          </a:prstGeom>
          <a:solidFill>
            <a:srgbClr val="2C3F4B"/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>
              <a:solidFill>
                <a:srgbClr val="43A13A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4F5B23ED-2EA9-42B3-8D13-0C6DDCCDF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6370" y="1234037"/>
            <a:ext cx="665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O" altLang="ko-KO" sz="2000" dirty="0">
                <a:solidFill>
                  <a:schemeClr val="bg1"/>
                </a:solidFill>
                <a:latin typeface="NanumGothic"/>
                <a:ea typeface="NanumGothic"/>
              </a:rPr>
              <a:t>01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107003-CEA4-40F5-B112-B6FD9095B940}"/>
              </a:ext>
            </a:extLst>
          </p:cNvPr>
          <p:cNvSpPr/>
          <p:nvPr/>
        </p:nvSpPr>
        <p:spPr>
          <a:xfrm>
            <a:off x="7378753" y="1552135"/>
            <a:ext cx="3441904" cy="365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ct val="0"/>
              </a:spcBef>
            </a:pP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프로젝트 주제 선정 이유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,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개발 환경</a:t>
            </a:r>
            <a:endParaRPr lang="ko-KO" altLang="ko-KO" sz="1400" dirty="0">
              <a:solidFill>
                <a:schemeClr val="bg2">
                  <a:lumMod val="10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7" name="TextBox 76">
            <a:extLst>
              <a:ext uri="{FF2B5EF4-FFF2-40B4-BE49-F238E27FC236}">
                <a16:creationId xmlns:a16="http://schemas.microsoft.com/office/drawing/2014/main" id="{4F3B2CFB-AB39-49F7-9FD7-C1A68CDB126A}"/>
              </a:ext>
            </a:extLst>
          </p:cNvPr>
          <p:cNvSpPr txBox="1"/>
          <p:nvPr/>
        </p:nvSpPr>
        <p:spPr>
          <a:xfrm>
            <a:off x="7420788" y="1087186"/>
            <a:ext cx="3345301" cy="59681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b="1" dirty="0">
                <a:solidFill>
                  <a:srgbClr val="2C3F4B"/>
                </a:solidFill>
                <a:latin typeface="NanumGothic"/>
                <a:ea typeface="NanumGothic"/>
                <a:sym typeface="+mn-ea"/>
              </a:rPr>
              <a:t>개요</a:t>
            </a:r>
            <a:endParaRPr lang="zh-CN" altLang="en-US" sz="3200" b="1" dirty="0">
              <a:solidFill>
                <a:srgbClr val="2C3F4B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sym typeface="+mn-ea"/>
            </a:endParaRPr>
          </a:p>
        </p:txBody>
      </p:sp>
      <p:sp>
        <p:nvSpPr>
          <p:cNvPr id="8" name="椭圆 1">
            <a:extLst>
              <a:ext uri="{FF2B5EF4-FFF2-40B4-BE49-F238E27FC236}">
                <a16:creationId xmlns:a16="http://schemas.microsoft.com/office/drawing/2014/main" id="{4722507B-BEAF-4AE3-8A80-B00AECB8E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7519" y="3746953"/>
            <a:ext cx="727710" cy="727710"/>
          </a:xfrm>
          <a:prstGeom prst="roundRect">
            <a:avLst/>
          </a:prstGeom>
          <a:solidFill>
            <a:srgbClr val="2C3F4B"/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>
              <a:solidFill>
                <a:srgbClr val="43A13A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4E08AD51-5B02-42E3-8E14-52F2093AE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6370" y="3891294"/>
            <a:ext cx="665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O" altLang="ko-KO" sz="2000" dirty="0">
                <a:solidFill>
                  <a:schemeClr val="bg1"/>
                </a:solidFill>
                <a:latin typeface="NanumGothic"/>
                <a:ea typeface="NanumGothic"/>
              </a:rPr>
              <a:t>03</a:t>
            </a:r>
          </a:p>
        </p:txBody>
      </p:sp>
      <p:sp>
        <p:nvSpPr>
          <p:cNvPr id="12" name="椭圆 1">
            <a:extLst>
              <a:ext uri="{FF2B5EF4-FFF2-40B4-BE49-F238E27FC236}">
                <a16:creationId xmlns:a16="http://schemas.microsoft.com/office/drawing/2014/main" id="{66E5BD53-47AB-419B-976C-6C95332F3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7519" y="2478114"/>
            <a:ext cx="727710" cy="727710"/>
          </a:xfrm>
          <a:prstGeom prst="roundRect">
            <a:avLst/>
          </a:prstGeom>
          <a:solidFill>
            <a:srgbClr val="8DB8DC"/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>
              <a:solidFill>
                <a:srgbClr val="43A13A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2FC24127-FB8D-4749-878E-372162604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6370" y="2612205"/>
            <a:ext cx="665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O" altLang="ko-KO" sz="2000">
                <a:solidFill>
                  <a:schemeClr val="bg1"/>
                </a:solidFill>
                <a:latin typeface="NanumGothic"/>
                <a:ea typeface="NanumGothic"/>
              </a:rPr>
              <a:t>02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6C18DE-6181-496D-A93E-3E64909D1651}"/>
              </a:ext>
            </a:extLst>
          </p:cNvPr>
          <p:cNvSpPr/>
          <p:nvPr/>
        </p:nvSpPr>
        <p:spPr>
          <a:xfrm>
            <a:off x="7411885" y="2904592"/>
            <a:ext cx="4126656" cy="365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ct val="0"/>
              </a:spcBef>
            </a:pP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모델 설명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,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데이터 셋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,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학습과정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,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활용 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API</a:t>
            </a:r>
            <a:endParaRPr lang="ko-KO" altLang="ko-KO" sz="1400" dirty="0">
              <a:solidFill>
                <a:schemeClr val="bg2">
                  <a:lumMod val="10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15" name="TextBox 76">
            <a:extLst>
              <a:ext uri="{FF2B5EF4-FFF2-40B4-BE49-F238E27FC236}">
                <a16:creationId xmlns:a16="http://schemas.microsoft.com/office/drawing/2014/main" id="{3BDCAA29-3BAF-4C00-BE87-DF578A10F47D}"/>
              </a:ext>
            </a:extLst>
          </p:cNvPr>
          <p:cNvSpPr txBox="1"/>
          <p:nvPr/>
        </p:nvSpPr>
        <p:spPr>
          <a:xfrm>
            <a:off x="7420788" y="2401408"/>
            <a:ext cx="297413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b="1" dirty="0">
                <a:solidFill>
                  <a:srgbClr val="8DB8DC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+mn-ea"/>
              </a:rPr>
              <a:t>개발</a:t>
            </a:r>
            <a:endParaRPr lang="zh-CN" altLang="en-US" sz="3200" b="1" dirty="0">
              <a:solidFill>
                <a:srgbClr val="8DB8DC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sym typeface="+mn-ea"/>
            </a:endParaRPr>
          </a:p>
        </p:txBody>
      </p:sp>
      <p:sp>
        <p:nvSpPr>
          <p:cNvPr id="16" name="椭圆 1">
            <a:extLst>
              <a:ext uri="{FF2B5EF4-FFF2-40B4-BE49-F238E27FC236}">
                <a16:creationId xmlns:a16="http://schemas.microsoft.com/office/drawing/2014/main" id="{932C2425-D8E8-46B2-90A9-D4759E3B9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7519" y="5045616"/>
            <a:ext cx="727710" cy="727710"/>
          </a:xfrm>
          <a:prstGeom prst="roundRect">
            <a:avLst/>
          </a:prstGeom>
          <a:solidFill>
            <a:srgbClr val="8DB8DC"/>
          </a:solidFill>
          <a:ln w="19050"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>
              <a:solidFill>
                <a:srgbClr val="43A13A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5673E43C-1493-4454-AAA5-D1C3DC284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6370" y="5175234"/>
            <a:ext cx="665567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O" altLang="ko-KO" sz="2000" dirty="0">
                <a:solidFill>
                  <a:schemeClr val="bg1"/>
                </a:solidFill>
                <a:latin typeface="NanumGothic"/>
                <a:ea typeface="NanumGothic"/>
              </a:rPr>
              <a:t>04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DF1DDFEC-A97E-4D4F-A948-B6816F958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776" y="159228"/>
            <a:ext cx="1920972" cy="831190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r">
              <a:spcBef>
                <a:spcPct val="0"/>
              </a:spcBef>
            </a:pPr>
            <a:r>
              <a:rPr lang="ko-KR" altLang="en-US" sz="4800" b="1" dirty="0">
                <a:solidFill>
                  <a:schemeClr val="bg1"/>
                </a:solidFill>
                <a:latin typeface="NanumGothic"/>
                <a:ea typeface="NanumGothic"/>
                <a:sym typeface="Calibri"/>
              </a:rPr>
              <a:t>목 차</a:t>
            </a:r>
            <a:endParaRPr lang="zh-CN" altLang="en-US" sz="4800" b="1" dirty="0">
              <a:solidFill>
                <a:schemeClr val="bg1"/>
              </a:solidFill>
              <a:latin typeface="Source Han Sans CN Heavy" panose="020B0500000000000000" pitchFamily="34" charset="-128"/>
              <a:ea typeface="Source Han Sans CN Heavy" panose="020B0500000000000000" pitchFamily="34" charset="-128"/>
              <a:sym typeface="Calibri" panose="020F0502020204030204" charset="0"/>
            </a:endParaRPr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C68E9ACD-00C3-95F7-F522-1ACD9D6E3545}"/>
              </a:ext>
            </a:extLst>
          </p:cNvPr>
          <p:cNvSpPr/>
          <p:nvPr/>
        </p:nvSpPr>
        <p:spPr>
          <a:xfrm>
            <a:off x="7401946" y="4169432"/>
            <a:ext cx="3441904" cy="365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ct val="0"/>
              </a:spcBef>
            </a:pP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학습 모델 시연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,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NanumGothic"/>
                <a:ea typeface="NanumGothic"/>
              </a:rPr>
              <a:t>최종 결과물 시연</a:t>
            </a:r>
            <a:endParaRPr lang="ko-KO" altLang="ko-KO" sz="1400" dirty="0">
              <a:solidFill>
                <a:schemeClr val="bg2">
                  <a:lumMod val="10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3" name="TextBox 76">
            <a:extLst>
              <a:ext uri="{FF2B5EF4-FFF2-40B4-BE49-F238E27FC236}">
                <a16:creationId xmlns:a16="http://schemas.microsoft.com/office/drawing/2014/main" id="{ED202037-4B37-5550-47DC-1857B84B6FD0}"/>
              </a:ext>
            </a:extLst>
          </p:cNvPr>
          <p:cNvSpPr txBox="1"/>
          <p:nvPr/>
        </p:nvSpPr>
        <p:spPr>
          <a:xfrm>
            <a:off x="7434042" y="3704483"/>
            <a:ext cx="3345301" cy="59681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b="1" dirty="0">
                <a:solidFill>
                  <a:srgbClr val="2C3F4B"/>
                </a:solidFill>
                <a:latin typeface="NanumGothic"/>
                <a:ea typeface="NanumGothic"/>
                <a:sym typeface="+mn-ea"/>
              </a:rPr>
              <a:t>시연</a:t>
            </a:r>
            <a:endParaRPr lang="zh-CN" altLang="en-US" sz="3200" b="1" dirty="0">
              <a:solidFill>
                <a:srgbClr val="2C3F4B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sym typeface="+mn-ea"/>
            </a:endParaRPr>
          </a:p>
        </p:txBody>
      </p:sp>
      <p:sp>
        <p:nvSpPr>
          <p:cNvPr id="22" name="矩形 13">
            <a:extLst>
              <a:ext uri="{FF2B5EF4-FFF2-40B4-BE49-F238E27FC236}">
                <a16:creationId xmlns:a16="http://schemas.microsoft.com/office/drawing/2014/main" id="{A5ABD834-D289-7843-634F-673F9073AC2C}"/>
              </a:ext>
            </a:extLst>
          </p:cNvPr>
          <p:cNvSpPr/>
          <p:nvPr/>
        </p:nvSpPr>
        <p:spPr>
          <a:xfrm>
            <a:off x="7405261" y="5114395"/>
            <a:ext cx="4126656" cy="3657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ct val="0"/>
              </a:spcBef>
            </a:pPr>
            <a:endParaRPr lang="ko-KO" altLang="ko-KO" sz="1400" dirty="0">
              <a:solidFill>
                <a:schemeClr val="bg2">
                  <a:lumMod val="10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23" name="TextBox 76">
            <a:extLst>
              <a:ext uri="{FF2B5EF4-FFF2-40B4-BE49-F238E27FC236}">
                <a16:creationId xmlns:a16="http://schemas.microsoft.com/office/drawing/2014/main" id="{FFF89E53-D8A0-8B21-8D18-8581989311BC}"/>
              </a:ext>
            </a:extLst>
          </p:cNvPr>
          <p:cNvSpPr txBox="1"/>
          <p:nvPr/>
        </p:nvSpPr>
        <p:spPr>
          <a:xfrm>
            <a:off x="7414164" y="5058473"/>
            <a:ext cx="297413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b="1" dirty="0">
                <a:solidFill>
                  <a:srgbClr val="8DB8DC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+mn-ea"/>
              </a:rPr>
              <a:t>회고</a:t>
            </a:r>
            <a:endParaRPr lang="zh-CN" altLang="en-US" sz="3200" b="1" dirty="0">
              <a:solidFill>
                <a:srgbClr val="8DB8DC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969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EE162EB-F45F-4AB3-AF72-20B257ED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BF88B0-97E6-45D0-9E53-6E7DDCECE9B2}"/>
              </a:ext>
            </a:extLst>
          </p:cNvPr>
          <p:cNvSpPr/>
          <p:nvPr/>
        </p:nvSpPr>
        <p:spPr>
          <a:xfrm>
            <a:off x="-108801" y="4168762"/>
            <a:ext cx="12014015" cy="2311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srgbClr val="266F8B">
                  <a:lumMod val="85000"/>
                  <a:lumOff val="15000"/>
                </a:srgbClr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009878-0F65-4AB3-98D5-DC194A838BED}"/>
              </a:ext>
            </a:extLst>
          </p:cNvPr>
          <p:cNvSpPr/>
          <p:nvPr/>
        </p:nvSpPr>
        <p:spPr>
          <a:xfrm>
            <a:off x="1047242" y="4463001"/>
            <a:ext cx="3712647" cy="1098882"/>
          </a:xfrm>
          <a:prstGeom prst="rect">
            <a:avLst/>
          </a:prstGeom>
        </p:spPr>
        <p:txBody>
          <a:bodyPr wrap="non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spc="600" dirty="0">
                <a:solidFill>
                  <a:schemeClr val="bg1"/>
                </a:solidFill>
                <a:latin typeface="NanumGothic"/>
                <a:ea typeface="NanumGothic"/>
                <a:cs typeface="Arial"/>
              </a:rPr>
              <a:t>회 고 </a:t>
            </a: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Heavy" panose="020B0500000000000000" pitchFamily="34" charset="-128"/>
              <a:ea typeface="Source Han Sans CN Heavy" panose="020B0500000000000000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39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2A2DB-DB84-5FCF-2833-2D06DD6B65C1}"/>
              </a:ext>
            </a:extLst>
          </p:cNvPr>
          <p:cNvSpPr txBox="1"/>
          <p:nvPr/>
        </p:nvSpPr>
        <p:spPr>
          <a:xfrm>
            <a:off x="223318" y="164258"/>
            <a:ext cx="57668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     회 고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E308A4B-C98E-DAB6-14DC-A44AD86E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19" y="1199252"/>
            <a:ext cx="2968501" cy="490690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CC67006-927A-9CF8-0297-BD222D409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048" y="1199252"/>
            <a:ext cx="6378493" cy="208044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AB73642-CB72-75A5-DBC6-DB852F3451E8}"/>
              </a:ext>
            </a:extLst>
          </p:cNvPr>
          <p:cNvSpPr txBox="1"/>
          <p:nvPr/>
        </p:nvSpPr>
        <p:spPr>
          <a:xfrm>
            <a:off x="5165048" y="4582160"/>
            <a:ext cx="6701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 err="1">
                <a:solidFill>
                  <a:schemeClr val="tx2"/>
                </a:solidFill>
              </a:rPr>
              <a:t>Tmap</a:t>
            </a:r>
            <a:r>
              <a:rPr lang="en-US" altLang="ko-KR" sz="2800" b="1" dirty="0">
                <a:solidFill>
                  <a:schemeClr val="tx2"/>
                </a:solidFill>
              </a:rPr>
              <a:t> </a:t>
            </a:r>
            <a:r>
              <a:rPr lang="ko-KR" altLang="en-US" sz="2800" b="1" dirty="0">
                <a:solidFill>
                  <a:schemeClr val="tx2"/>
                </a:solidFill>
              </a:rPr>
              <a:t>과 동일한 </a:t>
            </a:r>
            <a:r>
              <a:rPr lang="en-US" altLang="ko-KR" sz="2800" b="1" dirty="0">
                <a:solidFill>
                  <a:schemeClr val="tx2"/>
                </a:solidFill>
              </a:rPr>
              <a:t>UI </a:t>
            </a:r>
            <a:r>
              <a:rPr lang="ko-KR" altLang="en-US" sz="2800" b="1" dirty="0">
                <a:solidFill>
                  <a:schemeClr val="tx2"/>
                </a:solidFill>
              </a:rPr>
              <a:t>구현</a:t>
            </a:r>
            <a:r>
              <a:rPr lang="en-US" altLang="ko-KR" sz="2800" b="1" dirty="0">
                <a:solidFill>
                  <a:schemeClr val="tx2"/>
                </a:solidFill>
              </a:rPr>
              <a:t>(X)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chemeClr val="tx2"/>
                </a:solidFill>
              </a:rPr>
              <a:t>교통 혼잡도에 따른 경로색상 출력</a:t>
            </a:r>
            <a:r>
              <a:rPr lang="en-US" altLang="ko-KR" sz="2800" b="1" dirty="0">
                <a:solidFill>
                  <a:schemeClr val="tx2"/>
                </a:solidFill>
              </a:rPr>
              <a:t>(X)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b="1" dirty="0" err="1">
                <a:solidFill>
                  <a:schemeClr val="tx2"/>
                </a:solidFill>
              </a:rPr>
              <a:t>티맵</a:t>
            </a:r>
            <a:r>
              <a:rPr lang="ko-KR" altLang="en-US" sz="2800" b="1" dirty="0">
                <a:solidFill>
                  <a:schemeClr val="tx2"/>
                </a:solidFill>
              </a:rPr>
              <a:t> 추천 경로 지도에 출력</a:t>
            </a:r>
            <a:r>
              <a:rPr lang="en-US" altLang="ko-KR" sz="2800" b="1" dirty="0">
                <a:solidFill>
                  <a:schemeClr val="tx2"/>
                </a:solidFill>
              </a:rPr>
              <a:t>(O)</a:t>
            </a:r>
            <a:endParaRPr lang="ko-KR" alt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25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2A2DB-DB84-5FCF-2833-2D06DD6B65C1}"/>
              </a:ext>
            </a:extLst>
          </p:cNvPr>
          <p:cNvSpPr txBox="1"/>
          <p:nvPr/>
        </p:nvSpPr>
        <p:spPr>
          <a:xfrm>
            <a:off x="223318" y="164258"/>
            <a:ext cx="57668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3494BA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Arial"/>
              </a:rPr>
              <a:t>     회 고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494BA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49ED5-22FF-29DA-424C-BEA7928010F5}"/>
              </a:ext>
            </a:extLst>
          </p:cNvPr>
          <p:cNvSpPr txBox="1"/>
          <p:nvPr/>
        </p:nvSpPr>
        <p:spPr>
          <a:xfrm>
            <a:off x="410168" y="5029467"/>
            <a:ext cx="6293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73545"/>
                </a:solidFill>
                <a:effectLst/>
                <a:uLnTx/>
                <a:uFillTx/>
                <a:latin typeface="等线" panose="020F0502020204030204"/>
                <a:ea typeface="맑은 고딕" panose="020B0503020000020004" pitchFamily="50" charset="-127"/>
                <a:cs typeface="Arial"/>
              </a:rPr>
              <a:t>데이터 셋 생성 후 모델 학습 적용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73545"/>
                </a:solidFill>
                <a:effectLst/>
                <a:uLnTx/>
                <a:uFillTx/>
                <a:latin typeface="等线" panose="020F0502020204030204"/>
                <a:ea typeface="맑은 고딕" panose="020B0503020000020004" pitchFamily="50" charset="-127"/>
                <a:cs typeface="Arial"/>
              </a:rPr>
              <a:t>(O)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00FA2-719E-B292-DDEF-893E09D7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18" y="849398"/>
            <a:ext cx="6192078" cy="37227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60E2CA-ED4A-06F7-CF41-30721BD18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630" y="2849081"/>
            <a:ext cx="5396452" cy="37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9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2A2DB-DB84-5FCF-2833-2D06DD6B65C1}"/>
              </a:ext>
            </a:extLst>
          </p:cNvPr>
          <p:cNvSpPr txBox="1"/>
          <p:nvPr/>
        </p:nvSpPr>
        <p:spPr>
          <a:xfrm>
            <a:off x="223318" y="164258"/>
            <a:ext cx="57668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     회 고</a:t>
            </a:r>
            <a:endParaRPr lang="ko-KR" altLang="en-US" sz="4000" b="1" dirty="0">
              <a:solidFill>
                <a:schemeClr val="accent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F3E680-B8D5-8814-43AD-88314224B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18" y="872144"/>
            <a:ext cx="8874758" cy="3638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38A49F-400B-4735-8A91-E877D46AC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557" y="2710787"/>
            <a:ext cx="5568443" cy="3893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449ED5-22FF-29DA-424C-BEA7928010F5}"/>
              </a:ext>
            </a:extLst>
          </p:cNvPr>
          <p:cNvSpPr txBox="1"/>
          <p:nvPr/>
        </p:nvSpPr>
        <p:spPr>
          <a:xfrm>
            <a:off x="410168" y="5029467"/>
            <a:ext cx="6293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chemeClr val="tx2"/>
                </a:solidFill>
              </a:rPr>
              <a:t>직접 모델 생성</a:t>
            </a:r>
            <a:r>
              <a:rPr lang="en-US" altLang="ko-KR" sz="2800" b="1" dirty="0">
                <a:solidFill>
                  <a:schemeClr val="tx2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43864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FCB783-3AA0-4E64-816A-1E162A2B4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BBC90C-0AA6-4058-AA43-402A59776B49}"/>
              </a:ext>
            </a:extLst>
          </p:cNvPr>
          <p:cNvGrpSpPr/>
          <p:nvPr/>
        </p:nvGrpSpPr>
        <p:grpSpPr>
          <a:xfrm>
            <a:off x="534999" y="2590710"/>
            <a:ext cx="7485616" cy="1387143"/>
            <a:chOff x="534999" y="2590710"/>
            <a:chExt cx="7485616" cy="1387143"/>
          </a:xfrm>
        </p:grpSpPr>
        <p:sp>
          <p:nvSpPr>
            <p:cNvPr id="16" name="文本框 5">
              <a:extLst>
                <a:ext uri="{FF2B5EF4-FFF2-40B4-BE49-F238E27FC236}">
                  <a16:creationId xmlns:a16="http://schemas.microsoft.com/office/drawing/2014/main" id="{9C834A78-0B9D-4D39-B81C-3A8AF68816CA}"/>
                </a:ext>
              </a:extLst>
            </p:cNvPr>
            <p:cNvSpPr txBox="1"/>
            <p:nvPr/>
          </p:nvSpPr>
          <p:spPr>
            <a:xfrm>
              <a:off x="534999" y="2590710"/>
              <a:ext cx="4956353" cy="10158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normAutofit/>
            </a:bodyPr>
            <a:lstStyle/>
            <a:p>
              <a:pPr algn="l"/>
              <a:r>
                <a:rPr lang="en-US" altLang="ko-KR" sz="6000" b="1" dirty="0">
                  <a:solidFill>
                    <a:schemeClr val="bg1"/>
                  </a:solidFill>
                  <a:latin typeface="Source Han Sans CN Heavy" panose="020B0500000000000000" pitchFamily="34" charset="-128"/>
                  <a:ea typeface="Source Han Sans CN Heavy" panose="020B0500000000000000" pitchFamily="34" charset="-128"/>
                </a:rPr>
                <a:t>Thank You</a:t>
              </a:r>
              <a:endParaRPr lang="zh-CN" altLang="en-US" sz="6000" b="1" dirty="0">
                <a:solidFill>
                  <a:schemeClr val="bg1"/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</a:endParaRPr>
            </a:p>
          </p:txBody>
        </p:sp>
        <p:cxnSp>
          <p:nvCxnSpPr>
            <p:cNvPr id="17" name="直接连接符 6">
              <a:extLst>
                <a:ext uri="{FF2B5EF4-FFF2-40B4-BE49-F238E27FC236}">
                  <a16:creationId xmlns:a16="http://schemas.microsoft.com/office/drawing/2014/main" id="{961D325C-E46C-48CB-A486-D6A0D5057B94}"/>
                </a:ext>
              </a:extLst>
            </p:cNvPr>
            <p:cNvCxnSpPr/>
            <p:nvPr/>
          </p:nvCxnSpPr>
          <p:spPr>
            <a:xfrm flipH="1">
              <a:off x="671852" y="3977853"/>
              <a:ext cx="7348763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522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EE162EB-F45F-4AB3-AF72-20B257ED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BF88B0-97E6-45D0-9E53-6E7DDCECE9B2}"/>
              </a:ext>
            </a:extLst>
          </p:cNvPr>
          <p:cNvSpPr/>
          <p:nvPr/>
        </p:nvSpPr>
        <p:spPr>
          <a:xfrm>
            <a:off x="-108801" y="4168762"/>
            <a:ext cx="12014015" cy="2311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009878-0F65-4AB3-98D5-DC194A838BED}"/>
              </a:ext>
            </a:extLst>
          </p:cNvPr>
          <p:cNvSpPr/>
          <p:nvPr/>
        </p:nvSpPr>
        <p:spPr>
          <a:xfrm>
            <a:off x="1047242" y="4463001"/>
            <a:ext cx="3712647" cy="1098882"/>
          </a:xfrm>
          <a:prstGeom prst="rect">
            <a:avLst/>
          </a:prstGeom>
        </p:spPr>
        <p:txBody>
          <a:bodyPr wrap="non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ko-KR" altLang="en-US" sz="5400" b="1" spc="600" dirty="0">
                <a:solidFill>
                  <a:schemeClr val="bg1"/>
                </a:solidFill>
                <a:latin typeface="NanumGothic"/>
                <a:ea typeface="NanumGothic"/>
              </a:rPr>
              <a:t>개요</a:t>
            </a:r>
            <a:endParaRPr lang="zh-CN" altLang="en-US" sz="5400" b="1" spc="600" dirty="0">
              <a:solidFill>
                <a:schemeClr val="bg1"/>
              </a:solidFill>
              <a:latin typeface="Source Han Sans CN Heavy" panose="020B0500000000000000" pitchFamily="34" charset="-128"/>
              <a:ea typeface="Source Han Sans CN Heavy" panose="020B0500000000000000" pitchFamily="34" charset="-128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BE08C319-CB3D-4BF8-9C44-FE75C7488B9F}"/>
              </a:ext>
            </a:extLst>
          </p:cNvPr>
          <p:cNvSpPr txBox="1"/>
          <p:nvPr/>
        </p:nvSpPr>
        <p:spPr>
          <a:xfrm>
            <a:off x="2204083" y="5578255"/>
            <a:ext cx="8453623" cy="673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프로젝트 선정 이유</a:t>
            </a:r>
            <a:r>
              <a:rPr lang="en-US" altLang="ko-KR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 ,</a:t>
            </a:r>
            <a:r>
              <a:rPr lang="ko-KR" altLang="en-US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개발 환경</a:t>
            </a:r>
            <a:endParaRPr lang="en-US" altLang="ko-KR" sz="2800" b="1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Ebrima" pitchFamily="2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2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38C9B-0057-AF3A-FE72-67C61982709E}"/>
              </a:ext>
            </a:extLst>
          </p:cNvPr>
          <p:cNvSpPr txBox="1"/>
          <p:nvPr/>
        </p:nvSpPr>
        <p:spPr>
          <a:xfrm>
            <a:off x="223318" y="164258"/>
            <a:ext cx="57668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     프로젝트 주제 선정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55FED-9143-317F-EB46-19F7781A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78" y="1147949"/>
            <a:ext cx="10653683" cy="30177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053664-617E-8663-9DCC-1A07857E9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78" y="3882305"/>
            <a:ext cx="7597798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40543e1-2298-4c2d-9b65-de5fb6ef3644"/>
          <p:cNvGrpSpPr>
            <a:grpSpLocks noChangeAspect="1"/>
          </p:cNvGrpSpPr>
          <p:nvPr/>
        </p:nvGrpSpPr>
        <p:grpSpPr>
          <a:xfrm>
            <a:off x="2314210" y="872145"/>
            <a:ext cx="7071422" cy="5966078"/>
            <a:chOff x="2425971" y="891920"/>
            <a:chExt cx="7071424" cy="5966080"/>
          </a:xfrm>
        </p:grpSpPr>
        <p:sp>
          <p:nvSpPr>
            <p:cNvPr id="4" name="Arrow: Bent 3"/>
            <p:cNvSpPr/>
            <p:nvPr/>
          </p:nvSpPr>
          <p:spPr>
            <a:xfrm rot="10800000" flipH="1">
              <a:off x="3304343" y="5362288"/>
              <a:ext cx="2402560" cy="635333"/>
            </a:xfrm>
            <a:prstGeom prst="bentArrow">
              <a:avLst>
                <a:gd name="adj1" fmla="val 17673"/>
                <a:gd name="adj2" fmla="val 3577"/>
                <a:gd name="adj3" fmla="val 0"/>
                <a:gd name="adj4" fmla="val 7030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 flipH="1">
              <a:off x="6309378" y="3010039"/>
              <a:ext cx="1520586" cy="3847961"/>
              <a:chOff x="2152507" y="1411974"/>
              <a:chExt cx="1739158" cy="3516910"/>
            </a:xfrm>
            <a:solidFill>
              <a:schemeClr val="accent6"/>
            </a:solidFill>
          </p:grpSpPr>
          <p:sp>
            <p:nvSpPr>
              <p:cNvPr id="50" name="Arrow: Bent 5"/>
              <p:cNvSpPr/>
              <p:nvPr/>
            </p:nvSpPr>
            <p:spPr>
              <a:xfrm rot="16200000">
                <a:off x="1677486" y="1886995"/>
                <a:ext cx="1819621" cy="869579"/>
              </a:xfrm>
              <a:prstGeom prst="bentArrow">
                <a:avLst>
                  <a:gd name="adj1" fmla="val 17673"/>
                  <a:gd name="adj2" fmla="val 10250"/>
                  <a:gd name="adj3" fmla="val 0"/>
                  <a:gd name="adj4" fmla="val 7030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51" name="Arrow: Bent 6"/>
              <p:cNvSpPr/>
              <p:nvPr/>
            </p:nvSpPr>
            <p:spPr>
              <a:xfrm rot="5400000">
                <a:off x="2547066" y="3584284"/>
                <a:ext cx="1819620" cy="869579"/>
              </a:xfrm>
              <a:prstGeom prst="bentArrow">
                <a:avLst>
                  <a:gd name="adj1" fmla="val 17673"/>
                  <a:gd name="adj2" fmla="val 10250"/>
                  <a:gd name="adj3" fmla="val 0"/>
                  <a:gd name="adj4" fmla="val 7030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</p:grpSp>
        <p:grpSp>
          <p:nvGrpSpPr>
            <p:cNvPr id="6" name="Group 7"/>
            <p:cNvGrpSpPr/>
            <p:nvPr/>
          </p:nvGrpSpPr>
          <p:grpSpPr>
            <a:xfrm>
              <a:off x="6247594" y="2299461"/>
              <a:ext cx="3028925" cy="1912301"/>
              <a:chOff x="694161" y="2181485"/>
              <a:chExt cx="1186828" cy="749300"/>
            </a:xfrm>
            <a:solidFill>
              <a:schemeClr val="accent6"/>
            </a:solidFill>
          </p:grpSpPr>
          <p:sp>
            <p:nvSpPr>
              <p:cNvPr id="48" name="Freeform: Shape 8"/>
              <p:cNvSpPr/>
              <p:nvPr/>
            </p:nvSpPr>
            <p:spPr bwMode="auto">
              <a:xfrm>
                <a:off x="694161" y="2195772"/>
                <a:ext cx="609600" cy="7350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94" y="16"/>
                  </a:cxn>
                  <a:cxn ang="0">
                    <a:pos x="39" y="70"/>
                  </a:cxn>
                  <a:cxn ang="0">
                    <a:pos x="40" y="80"/>
                  </a:cxn>
                  <a:cxn ang="0">
                    <a:pos x="0" y="136"/>
                  </a:cxn>
                  <a:cxn ang="0">
                    <a:pos x="59" y="195"/>
                  </a:cxn>
                  <a:cxn ang="0">
                    <a:pos x="67" y="194"/>
                  </a:cxn>
                  <a:cxn ang="0">
                    <a:pos x="162" y="194"/>
                  </a:cxn>
                  <a:cxn ang="0">
                    <a:pos x="162" y="0"/>
                  </a:cxn>
                  <a:cxn ang="0">
                    <a:pos x="128" y="28"/>
                  </a:cxn>
                  <a:cxn ang="0">
                    <a:pos x="134" y="107"/>
                  </a:cxn>
                  <a:cxn ang="0">
                    <a:pos x="134" y="106"/>
                  </a:cxn>
                  <a:cxn ang="0">
                    <a:pos x="134" y="107"/>
                  </a:cxn>
                </a:cxnLst>
                <a:rect l="0" t="0" r="r" b="b"/>
                <a:pathLst>
                  <a:path w="162" h="195">
                    <a:moveTo>
                      <a:pt x="128" y="28"/>
                    </a:moveTo>
                    <a:cubicBezTo>
                      <a:pt x="119" y="20"/>
                      <a:pt x="107" y="16"/>
                      <a:pt x="94" y="16"/>
                    </a:cubicBezTo>
                    <a:cubicBezTo>
                      <a:pt x="64" y="16"/>
                      <a:pt x="39" y="40"/>
                      <a:pt x="39" y="70"/>
                    </a:cubicBezTo>
                    <a:cubicBezTo>
                      <a:pt x="39" y="73"/>
                      <a:pt x="40" y="77"/>
                      <a:pt x="40" y="80"/>
                    </a:cubicBezTo>
                    <a:cubicBezTo>
                      <a:pt x="17" y="88"/>
                      <a:pt x="0" y="110"/>
                      <a:pt x="0" y="136"/>
                    </a:cubicBezTo>
                    <a:cubicBezTo>
                      <a:pt x="0" y="169"/>
                      <a:pt x="26" y="195"/>
                      <a:pt x="59" y="195"/>
                    </a:cubicBezTo>
                    <a:cubicBezTo>
                      <a:pt x="61" y="195"/>
                      <a:pt x="64" y="195"/>
                      <a:pt x="67" y="194"/>
                    </a:cubicBezTo>
                    <a:cubicBezTo>
                      <a:pt x="162" y="194"/>
                      <a:pt x="162" y="194"/>
                      <a:pt x="162" y="19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8" y="5"/>
                      <a:pt x="136" y="15"/>
                      <a:pt x="128" y="28"/>
                    </a:cubicBezTo>
                    <a:close/>
                    <a:moveTo>
                      <a:pt x="134" y="107"/>
                    </a:move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4" y="107"/>
                      <a:pt x="134" y="107"/>
                      <a:pt x="134" y="107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49" name="Freeform: Shape 9"/>
              <p:cNvSpPr/>
              <p:nvPr/>
            </p:nvSpPr>
            <p:spPr bwMode="auto">
              <a:xfrm>
                <a:off x="1298376" y="2181485"/>
                <a:ext cx="582613" cy="749300"/>
              </a:xfrm>
              <a:custGeom>
                <a:avLst/>
                <a:gdLst/>
                <a:ahLst/>
                <a:cxnLst>
                  <a:cxn ang="0">
                    <a:pos x="90" y="65"/>
                  </a:cxn>
                  <a:cxn ang="0">
                    <a:pos x="23" y="0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0" y="198"/>
                  </a:cxn>
                  <a:cxn ang="0">
                    <a:pos x="1" y="198"/>
                  </a:cxn>
                  <a:cxn ang="0">
                    <a:pos x="81" y="198"/>
                  </a:cxn>
                  <a:cxn ang="0">
                    <a:pos x="88" y="199"/>
                  </a:cxn>
                  <a:cxn ang="0">
                    <a:pos x="155" y="132"/>
                  </a:cxn>
                  <a:cxn ang="0">
                    <a:pos x="90" y="65"/>
                  </a:cxn>
                </a:cxnLst>
                <a:rect l="0" t="0" r="r" b="b"/>
                <a:pathLst>
                  <a:path w="155" h="199">
                    <a:moveTo>
                      <a:pt x="90" y="65"/>
                    </a:moveTo>
                    <a:cubicBezTo>
                      <a:pt x="89" y="29"/>
                      <a:pt x="60" y="0"/>
                      <a:pt x="23" y="0"/>
                    </a:cubicBezTo>
                    <a:cubicBezTo>
                      <a:pt x="15" y="0"/>
                      <a:pt x="8" y="1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1" y="198"/>
                      <a:pt x="1" y="198"/>
                      <a:pt x="1" y="198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83" y="199"/>
                      <a:pt x="85" y="199"/>
                      <a:pt x="88" y="199"/>
                    </a:cubicBezTo>
                    <a:cubicBezTo>
                      <a:pt x="125" y="199"/>
                      <a:pt x="155" y="169"/>
                      <a:pt x="155" y="132"/>
                    </a:cubicBezTo>
                    <a:cubicBezTo>
                      <a:pt x="155" y="95"/>
                      <a:pt x="126" y="66"/>
                      <a:pt x="90" y="6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</p:grpSp>
        <p:sp>
          <p:nvSpPr>
            <p:cNvPr id="7" name="Arrow: Up 10"/>
            <p:cNvSpPr/>
            <p:nvPr/>
          </p:nvSpPr>
          <p:spPr>
            <a:xfrm>
              <a:off x="5622155" y="1985119"/>
              <a:ext cx="299640" cy="4872856"/>
            </a:xfrm>
            <a:prstGeom prst="upArrow">
              <a:avLst>
                <a:gd name="adj1" fmla="val 53549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grpSp>
          <p:nvGrpSpPr>
            <p:cNvPr id="8" name="Group 11"/>
            <p:cNvGrpSpPr/>
            <p:nvPr/>
          </p:nvGrpSpPr>
          <p:grpSpPr>
            <a:xfrm>
              <a:off x="3989349" y="891920"/>
              <a:ext cx="3570539" cy="2254228"/>
              <a:chOff x="686838" y="2184398"/>
              <a:chExt cx="1192213" cy="752693"/>
            </a:xfrm>
            <a:solidFill>
              <a:schemeClr val="accent2"/>
            </a:solidFill>
          </p:grpSpPr>
          <p:sp>
            <p:nvSpPr>
              <p:cNvPr id="46" name="Freeform: Shape 12"/>
              <p:cNvSpPr/>
              <p:nvPr/>
            </p:nvSpPr>
            <p:spPr bwMode="auto">
              <a:xfrm>
                <a:off x="686838" y="2202078"/>
                <a:ext cx="609600" cy="7350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94" y="16"/>
                  </a:cxn>
                  <a:cxn ang="0">
                    <a:pos x="39" y="70"/>
                  </a:cxn>
                  <a:cxn ang="0">
                    <a:pos x="40" y="80"/>
                  </a:cxn>
                  <a:cxn ang="0">
                    <a:pos x="0" y="136"/>
                  </a:cxn>
                  <a:cxn ang="0">
                    <a:pos x="59" y="195"/>
                  </a:cxn>
                  <a:cxn ang="0">
                    <a:pos x="67" y="194"/>
                  </a:cxn>
                  <a:cxn ang="0">
                    <a:pos x="162" y="194"/>
                  </a:cxn>
                  <a:cxn ang="0">
                    <a:pos x="162" y="0"/>
                  </a:cxn>
                  <a:cxn ang="0">
                    <a:pos x="128" y="28"/>
                  </a:cxn>
                  <a:cxn ang="0">
                    <a:pos x="134" y="107"/>
                  </a:cxn>
                  <a:cxn ang="0">
                    <a:pos x="134" y="106"/>
                  </a:cxn>
                  <a:cxn ang="0">
                    <a:pos x="134" y="107"/>
                  </a:cxn>
                </a:cxnLst>
                <a:rect l="0" t="0" r="r" b="b"/>
                <a:pathLst>
                  <a:path w="162" h="195">
                    <a:moveTo>
                      <a:pt x="128" y="28"/>
                    </a:moveTo>
                    <a:cubicBezTo>
                      <a:pt x="119" y="20"/>
                      <a:pt x="107" y="16"/>
                      <a:pt x="94" y="16"/>
                    </a:cubicBezTo>
                    <a:cubicBezTo>
                      <a:pt x="64" y="16"/>
                      <a:pt x="39" y="40"/>
                      <a:pt x="39" y="70"/>
                    </a:cubicBezTo>
                    <a:cubicBezTo>
                      <a:pt x="39" y="73"/>
                      <a:pt x="40" y="77"/>
                      <a:pt x="40" y="80"/>
                    </a:cubicBezTo>
                    <a:cubicBezTo>
                      <a:pt x="17" y="88"/>
                      <a:pt x="0" y="110"/>
                      <a:pt x="0" y="136"/>
                    </a:cubicBezTo>
                    <a:cubicBezTo>
                      <a:pt x="0" y="169"/>
                      <a:pt x="26" y="195"/>
                      <a:pt x="59" y="195"/>
                    </a:cubicBezTo>
                    <a:cubicBezTo>
                      <a:pt x="61" y="195"/>
                      <a:pt x="64" y="195"/>
                      <a:pt x="67" y="194"/>
                    </a:cubicBezTo>
                    <a:cubicBezTo>
                      <a:pt x="162" y="194"/>
                      <a:pt x="162" y="194"/>
                      <a:pt x="162" y="19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8" y="5"/>
                      <a:pt x="136" y="15"/>
                      <a:pt x="128" y="28"/>
                    </a:cubicBezTo>
                    <a:close/>
                    <a:moveTo>
                      <a:pt x="134" y="107"/>
                    </a:move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4" y="107"/>
                      <a:pt x="134" y="107"/>
                      <a:pt x="134" y="107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47" name="Freeform: Shape 13"/>
              <p:cNvSpPr/>
              <p:nvPr/>
            </p:nvSpPr>
            <p:spPr bwMode="auto">
              <a:xfrm>
                <a:off x="1296438" y="2184398"/>
                <a:ext cx="582613" cy="749300"/>
              </a:xfrm>
              <a:custGeom>
                <a:avLst/>
                <a:gdLst/>
                <a:ahLst/>
                <a:cxnLst>
                  <a:cxn ang="0">
                    <a:pos x="90" y="65"/>
                  </a:cxn>
                  <a:cxn ang="0">
                    <a:pos x="23" y="0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0" y="198"/>
                  </a:cxn>
                  <a:cxn ang="0">
                    <a:pos x="1" y="198"/>
                  </a:cxn>
                  <a:cxn ang="0">
                    <a:pos x="81" y="198"/>
                  </a:cxn>
                  <a:cxn ang="0">
                    <a:pos x="88" y="199"/>
                  </a:cxn>
                  <a:cxn ang="0">
                    <a:pos x="155" y="132"/>
                  </a:cxn>
                  <a:cxn ang="0">
                    <a:pos x="90" y="65"/>
                  </a:cxn>
                </a:cxnLst>
                <a:rect l="0" t="0" r="r" b="b"/>
                <a:pathLst>
                  <a:path w="155" h="199">
                    <a:moveTo>
                      <a:pt x="90" y="65"/>
                    </a:moveTo>
                    <a:cubicBezTo>
                      <a:pt x="89" y="29"/>
                      <a:pt x="60" y="0"/>
                      <a:pt x="23" y="0"/>
                    </a:cubicBezTo>
                    <a:cubicBezTo>
                      <a:pt x="15" y="0"/>
                      <a:pt x="8" y="1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1" y="198"/>
                      <a:pt x="1" y="198"/>
                      <a:pt x="1" y="198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83" y="199"/>
                      <a:pt x="85" y="199"/>
                      <a:pt x="88" y="199"/>
                    </a:cubicBezTo>
                    <a:cubicBezTo>
                      <a:pt x="125" y="199"/>
                      <a:pt x="155" y="169"/>
                      <a:pt x="155" y="132"/>
                    </a:cubicBezTo>
                    <a:cubicBezTo>
                      <a:pt x="155" y="95"/>
                      <a:pt x="126" y="66"/>
                      <a:pt x="90" y="65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</p:grpSp>
        <p:sp>
          <p:nvSpPr>
            <p:cNvPr id="9" name="Arrow: Up 14"/>
            <p:cNvSpPr/>
            <p:nvPr/>
          </p:nvSpPr>
          <p:spPr>
            <a:xfrm>
              <a:off x="5983102" y="3465066"/>
              <a:ext cx="261679" cy="3392909"/>
            </a:xfrm>
            <a:prstGeom prst="upArrow">
              <a:avLst>
                <a:gd name="adj1" fmla="val 53549"/>
                <a:gd name="adj2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10" name="Arrow: Bent 16"/>
            <p:cNvSpPr/>
            <p:nvPr/>
          </p:nvSpPr>
          <p:spPr>
            <a:xfrm rot="16200000">
              <a:off x="3333725" y="3623119"/>
              <a:ext cx="1990903" cy="760292"/>
            </a:xfrm>
            <a:prstGeom prst="bentArrow">
              <a:avLst>
                <a:gd name="adj1" fmla="val 17673"/>
                <a:gd name="adj2" fmla="val 10250"/>
                <a:gd name="adj3" fmla="val 0"/>
                <a:gd name="adj4" fmla="val 7030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11" name="Arrow: Bent 17"/>
            <p:cNvSpPr/>
            <p:nvPr/>
          </p:nvSpPr>
          <p:spPr>
            <a:xfrm rot="5400000">
              <a:off x="4094016" y="5482403"/>
              <a:ext cx="1990901" cy="760292"/>
            </a:xfrm>
            <a:prstGeom prst="bentArrow">
              <a:avLst>
                <a:gd name="adj1" fmla="val 17673"/>
                <a:gd name="adj2" fmla="val 10250"/>
                <a:gd name="adj3" fmla="val 0"/>
                <a:gd name="adj4" fmla="val 7030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12" name="Arrow: Bent 18"/>
            <p:cNvSpPr/>
            <p:nvPr/>
          </p:nvSpPr>
          <p:spPr>
            <a:xfrm rot="10800000">
              <a:off x="6162931" y="5362284"/>
              <a:ext cx="2410255" cy="951435"/>
            </a:xfrm>
            <a:prstGeom prst="bentArrow">
              <a:avLst>
                <a:gd name="adj1" fmla="val 17673"/>
                <a:gd name="adj2" fmla="val 3577"/>
                <a:gd name="adj3" fmla="val 0"/>
                <a:gd name="adj4" fmla="val 70302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grpSp>
          <p:nvGrpSpPr>
            <p:cNvPr id="13" name="Group 19"/>
            <p:cNvGrpSpPr/>
            <p:nvPr/>
          </p:nvGrpSpPr>
          <p:grpSpPr>
            <a:xfrm>
              <a:off x="2833735" y="1956352"/>
              <a:ext cx="2400518" cy="1518875"/>
              <a:chOff x="686838" y="2184398"/>
              <a:chExt cx="1192213" cy="754347"/>
            </a:xfrm>
            <a:solidFill>
              <a:schemeClr val="accent1"/>
            </a:solidFill>
          </p:grpSpPr>
          <p:sp>
            <p:nvSpPr>
              <p:cNvPr id="44" name="Freeform: Shape 20"/>
              <p:cNvSpPr/>
              <p:nvPr/>
            </p:nvSpPr>
            <p:spPr bwMode="auto">
              <a:xfrm>
                <a:off x="686838" y="2203732"/>
                <a:ext cx="609600" cy="7350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94" y="16"/>
                  </a:cxn>
                  <a:cxn ang="0">
                    <a:pos x="39" y="70"/>
                  </a:cxn>
                  <a:cxn ang="0">
                    <a:pos x="40" y="80"/>
                  </a:cxn>
                  <a:cxn ang="0">
                    <a:pos x="0" y="136"/>
                  </a:cxn>
                  <a:cxn ang="0">
                    <a:pos x="59" y="195"/>
                  </a:cxn>
                  <a:cxn ang="0">
                    <a:pos x="67" y="194"/>
                  </a:cxn>
                  <a:cxn ang="0">
                    <a:pos x="162" y="194"/>
                  </a:cxn>
                  <a:cxn ang="0">
                    <a:pos x="162" y="0"/>
                  </a:cxn>
                  <a:cxn ang="0">
                    <a:pos x="128" y="28"/>
                  </a:cxn>
                  <a:cxn ang="0">
                    <a:pos x="134" y="107"/>
                  </a:cxn>
                  <a:cxn ang="0">
                    <a:pos x="134" y="106"/>
                  </a:cxn>
                  <a:cxn ang="0">
                    <a:pos x="134" y="107"/>
                  </a:cxn>
                </a:cxnLst>
                <a:rect l="0" t="0" r="r" b="b"/>
                <a:pathLst>
                  <a:path w="162" h="195">
                    <a:moveTo>
                      <a:pt x="128" y="28"/>
                    </a:moveTo>
                    <a:cubicBezTo>
                      <a:pt x="119" y="20"/>
                      <a:pt x="107" y="16"/>
                      <a:pt x="94" y="16"/>
                    </a:cubicBezTo>
                    <a:cubicBezTo>
                      <a:pt x="64" y="16"/>
                      <a:pt x="39" y="40"/>
                      <a:pt x="39" y="70"/>
                    </a:cubicBezTo>
                    <a:cubicBezTo>
                      <a:pt x="39" y="73"/>
                      <a:pt x="40" y="77"/>
                      <a:pt x="40" y="80"/>
                    </a:cubicBezTo>
                    <a:cubicBezTo>
                      <a:pt x="17" y="88"/>
                      <a:pt x="0" y="110"/>
                      <a:pt x="0" y="136"/>
                    </a:cubicBezTo>
                    <a:cubicBezTo>
                      <a:pt x="0" y="169"/>
                      <a:pt x="26" y="195"/>
                      <a:pt x="59" y="195"/>
                    </a:cubicBezTo>
                    <a:cubicBezTo>
                      <a:pt x="61" y="195"/>
                      <a:pt x="64" y="195"/>
                      <a:pt x="67" y="194"/>
                    </a:cubicBezTo>
                    <a:cubicBezTo>
                      <a:pt x="162" y="194"/>
                      <a:pt x="162" y="194"/>
                      <a:pt x="162" y="19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8" y="5"/>
                      <a:pt x="136" y="15"/>
                      <a:pt x="128" y="28"/>
                    </a:cubicBezTo>
                    <a:close/>
                    <a:moveTo>
                      <a:pt x="134" y="107"/>
                    </a:move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4" y="107"/>
                      <a:pt x="134" y="107"/>
                      <a:pt x="134" y="10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45" name="Freeform: Shape 21"/>
              <p:cNvSpPr/>
              <p:nvPr/>
            </p:nvSpPr>
            <p:spPr bwMode="auto">
              <a:xfrm>
                <a:off x="1296438" y="2184398"/>
                <a:ext cx="582613" cy="749300"/>
              </a:xfrm>
              <a:custGeom>
                <a:avLst/>
                <a:gdLst/>
                <a:ahLst/>
                <a:cxnLst>
                  <a:cxn ang="0">
                    <a:pos x="90" y="65"/>
                  </a:cxn>
                  <a:cxn ang="0">
                    <a:pos x="23" y="0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0" y="198"/>
                  </a:cxn>
                  <a:cxn ang="0">
                    <a:pos x="1" y="198"/>
                  </a:cxn>
                  <a:cxn ang="0">
                    <a:pos x="81" y="198"/>
                  </a:cxn>
                  <a:cxn ang="0">
                    <a:pos x="88" y="199"/>
                  </a:cxn>
                  <a:cxn ang="0">
                    <a:pos x="155" y="132"/>
                  </a:cxn>
                  <a:cxn ang="0">
                    <a:pos x="90" y="65"/>
                  </a:cxn>
                </a:cxnLst>
                <a:rect l="0" t="0" r="r" b="b"/>
                <a:pathLst>
                  <a:path w="155" h="199">
                    <a:moveTo>
                      <a:pt x="90" y="65"/>
                    </a:moveTo>
                    <a:cubicBezTo>
                      <a:pt x="89" y="29"/>
                      <a:pt x="60" y="0"/>
                      <a:pt x="23" y="0"/>
                    </a:cubicBezTo>
                    <a:cubicBezTo>
                      <a:pt x="15" y="0"/>
                      <a:pt x="8" y="1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1" y="198"/>
                      <a:pt x="1" y="198"/>
                      <a:pt x="1" y="198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83" y="199"/>
                      <a:pt x="85" y="199"/>
                      <a:pt x="88" y="199"/>
                    </a:cubicBezTo>
                    <a:cubicBezTo>
                      <a:pt x="125" y="199"/>
                      <a:pt x="155" y="169"/>
                      <a:pt x="155" y="132"/>
                    </a:cubicBezTo>
                    <a:cubicBezTo>
                      <a:pt x="155" y="95"/>
                      <a:pt x="126" y="66"/>
                      <a:pt x="90" y="6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</p:grpSp>
        <p:grpSp>
          <p:nvGrpSpPr>
            <p:cNvPr id="14" name="Group 22"/>
            <p:cNvGrpSpPr/>
            <p:nvPr/>
          </p:nvGrpSpPr>
          <p:grpSpPr>
            <a:xfrm>
              <a:off x="4935507" y="2359941"/>
              <a:ext cx="2400518" cy="1508715"/>
              <a:chOff x="686838" y="2184398"/>
              <a:chExt cx="1192213" cy="749301"/>
            </a:xfrm>
            <a:solidFill>
              <a:schemeClr val="accent3"/>
            </a:solidFill>
          </p:grpSpPr>
          <p:sp>
            <p:nvSpPr>
              <p:cNvPr id="42" name="Freeform: Shape 23"/>
              <p:cNvSpPr/>
              <p:nvPr/>
            </p:nvSpPr>
            <p:spPr bwMode="auto">
              <a:xfrm>
                <a:off x="686838" y="2198686"/>
                <a:ext cx="609600" cy="7350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94" y="16"/>
                  </a:cxn>
                  <a:cxn ang="0">
                    <a:pos x="39" y="70"/>
                  </a:cxn>
                  <a:cxn ang="0">
                    <a:pos x="40" y="80"/>
                  </a:cxn>
                  <a:cxn ang="0">
                    <a:pos x="0" y="136"/>
                  </a:cxn>
                  <a:cxn ang="0">
                    <a:pos x="59" y="195"/>
                  </a:cxn>
                  <a:cxn ang="0">
                    <a:pos x="67" y="194"/>
                  </a:cxn>
                  <a:cxn ang="0">
                    <a:pos x="162" y="194"/>
                  </a:cxn>
                  <a:cxn ang="0">
                    <a:pos x="162" y="0"/>
                  </a:cxn>
                  <a:cxn ang="0">
                    <a:pos x="128" y="28"/>
                  </a:cxn>
                  <a:cxn ang="0">
                    <a:pos x="134" y="107"/>
                  </a:cxn>
                  <a:cxn ang="0">
                    <a:pos x="134" y="106"/>
                  </a:cxn>
                  <a:cxn ang="0">
                    <a:pos x="134" y="107"/>
                  </a:cxn>
                </a:cxnLst>
                <a:rect l="0" t="0" r="r" b="b"/>
                <a:pathLst>
                  <a:path w="162" h="195">
                    <a:moveTo>
                      <a:pt x="128" y="28"/>
                    </a:moveTo>
                    <a:cubicBezTo>
                      <a:pt x="119" y="20"/>
                      <a:pt x="107" y="16"/>
                      <a:pt x="94" y="16"/>
                    </a:cubicBezTo>
                    <a:cubicBezTo>
                      <a:pt x="64" y="16"/>
                      <a:pt x="39" y="40"/>
                      <a:pt x="39" y="70"/>
                    </a:cubicBezTo>
                    <a:cubicBezTo>
                      <a:pt x="39" y="73"/>
                      <a:pt x="40" y="77"/>
                      <a:pt x="40" y="80"/>
                    </a:cubicBezTo>
                    <a:cubicBezTo>
                      <a:pt x="17" y="88"/>
                      <a:pt x="0" y="110"/>
                      <a:pt x="0" y="136"/>
                    </a:cubicBezTo>
                    <a:cubicBezTo>
                      <a:pt x="0" y="169"/>
                      <a:pt x="26" y="195"/>
                      <a:pt x="59" y="195"/>
                    </a:cubicBezTo>
                    <a:cubicBezTo>
                      <a:pt x="61" y="195"/>
                      <a:pt x="64" y="195"/>
                      <a:pt x="67" y="194"/>
                    </a:cubicBezTo>
                    <a:cubicBezTo>
                      <a:pt x="162" y="194"/>
                      <a:pt x="162" y="194"/>
                      <a:pt x="162" y="19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8" y="5"/>
                      <a:pt x="136" y="15"/>
                      <a:pt x="128" y="28"/>
                    </a:cubicBezTo>
                    <a:close/>
                    <a:moveTo>
                      <a:pt x="134" y="107"/>
                    </a:move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4" y="107"/>
                      <a:pt x="134" y="107"/>
                      <a:pt x="134" y="107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43" name="Freeform: Shape 24"/>
              <p:cNvSpPr/>
              <p:nvPr/>
            </p:nvSpPr>
            <p:spPr bwMode="auto">
              <a:xfrm>
                <a:off x="1296438" y="2184398"/>
                <a:ext cx="582613" cy="749300"/>
              </a:xfrm>
              <a:custGeom>
                <a:avLst/>
                <a:gdLst/>
                <a:ahLst/>
                <a:cxnLst>
                  <a:cxn ang="0">
                    <a:pos x="90" y="65"/>
                  </a:cxn>
                  <a:cxn ang="0">
                    <a:pos x="23" y="0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0" y="198"/>
                  </a:cxn>
                  <a:cxn ang="0">
                    <a:pos x="1" y="198"/>
                  </a:cxn>
                  <a:cxn ang="0">
                    <a:pos x="81" y="198"/>
                  </a:cxn>
                  <a:cxn ang="0">
                    <a:pos x="88" y="199"/>
                  </a:cxn>
                  <a:cxn ang="0">
                    <a:pos x="155" y="132"/>
                  </a:cxn>
                  <a:cxn ang="0">
                    <a:pos x="90" y="65"/>
                  </a:cxn>
                </a:cxnLst>
                <a:rect l="0" t="0" r="r" b="b"/>
                <a:pathLst>
                  <a:path w="155" h="199">
                    <a:moveTo>
                      <a:pt x="90" y="65"/>
                    </a:moveTo>
                    <a:cubicBezTo>
                      <a:pt x="89" y="29"/>
                      <a:pt x="60" y="0"/>
                      <a:pt x="23" y="0"/>
                    </a:cubicBezTo>
                    <a:cubicBezTo>
                      <a:pt x="15" y="0"/>
                      <a:pt x="8" y="1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1" y="198"/>
                      <a:pt x="1" y="198"/>
                      <a:pt x="1" y="198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83" y="199"/>
                      <a:pt x="85" y="199"/>
                      <a:pt x="88" y="199"/>
                    </a:cubicBezTo>
                    <a:cubicBezTo>
                      <a:pt x="125" y="199"/>
                      <a:pt x="155" y="169"/>
                      <a:pt x="155" y="132"/>
                    </a:cubicBezTo>
                    <a:cubicBezTo>
                      <a:pt x="155" y="95"/>
                      <a:pt x="126" y="66"/>
                      <a:pt x="90" y="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</p:grpSp>
        <p:grpSp>
          <p:nvGrpSpPr>
            <p:cNvPr id="15" name="Group 25"/>
            <p:cNvGrpSpPr/>
            <p:nvPr/>
          </p:nvGrpSpPr>
          <p:grpSpPr>
            <a:xfrm>
              <a:off x="2425971" y="4420081"/>
              <a:ext cx="1848419" cy="1161723"/>
              <a:chOff x="686838" y="2184398"/>
              <a:chExt cx="1192213" cy="749301"/>
            </a:xfrm>
            <a:solidFill>
              <a:schemeClr val="accent5"/>
            </a:solidFill>
          </p:grpSpPr>
          <p:sp>
            <p:nvSpPr>
              <p:cNvPr id="40" name="Freeform: Shape 26"/>
              <p:cNvSpPr/>
              <p:nvPr/>
            </p:nvSpPr>
            <p:spPr bwMode="auto">
              <a:xfrm>
                <a:off x="686838" y="2198686"/>
                <a:ext cx="609600" cy="7350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94" y="16"/>
                  </a:cxn>
                  <a:cxn ang="0">
                    <a:pos x="39" y="70"/>
                  </a:cxn>
                  <a:cxn ang="0">
                    <a:pos x="40" y="80"/>
                  </a:cxn>
                  <a:cxn ang="0">
                    <a:pos x="0" y="136"/>
                  </a:cxn>
                  <a:cxn ang="0">
                    <a:pos x="59" y="195"/>
                  </a:cxn>
                  <a:cxn ang="0">
                    <a:pos x="67" y="194"/>
                  </a:cxn>
                  <a:cxn ang="0">
                    <a:pos x="162" y="194"/>
                  </a:cxn>
                  <a:cxn ang="0">
                    <a:pos x="162" y="0"/>
                  </a:cxn>
                  <a:cxn ang="0">
                    <a:pos x="128" y="28"/>
                  </a:cxn>
                  <a:cxn ang="0">
                    <a:pos x="134" y="107"/>
                  </a:cxn>
                  <a:cxn ang="0">
                    <a:pos x="134" y="106"/>
                  </a:cxn>
                  <a:cxn ang="0">
                    <a:pos x="134" y="107"/>
                  </a:cxn>
                </a:cxnLst>
                <a:rect l="0" t="0" r="r" b="b"/>
                <a:pathLst>
                  <a:path w="162" h="195">
                    <a:moveTo>
                      <a:pt x="128" y="28"/>
                    </a:moveTo>
                    <a:cubicBezTo>
                      <a:pt x="119" y="20"/>
                      <a:pt x="107" y="16"/>
                      <a:pt x="94" y="16"/>
                    </a:cubicBezTo>
                    <a:cubicBezTo>
                      <a:pt x="64" y="16"/>
                      <a:pt x="39" y="40"/>
                      <a:pt x="39" y="70"/>
                    </a:cubicBezTo>
                    <a:cubicBezTo>
                      <a:pt x="39" y="73"/>
                      <a:pt x="40" y="77"/>
                      <a:pt x="40" y="80"/>
                    </a:cubicBezTo>
                    <a:cubicBezTo>
                      <a:pt x="17" y="88"/>
                      <a:pt x="0" y="110"/>
                      <a:pt x="0" y="136"/>
                    </a:cubicBezTo>
                    <a:cubicBezTo>
                      <a:pt x="0" y="169"/>
                      <a:pt x="26" y="195"/>
                      <a:pt x="59" y="195"/>
                    </a:cubicBezTo>
                    <a:cubicBezTo>
                      <a:pt x="61" y="195"/>
                      <a:pt x="64" y="195"/>
                      <a:pt x="67" y="194"/>
                    </a:cubicBezTo>
                    <a:cubicBezTo>
                      <a:pt x="162" y="194"/>
                      <a:pt x="162" y="194"/>
                      <a:pt x="162" y="19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8" y="5"/>
                      <a:pt x="136" y="15"/>
                      <a:pt x="128" y="28"/>
                    </a:cubicBezTo>
                    <a:close/>
                    <a:moveTo>
                      <a:pt x="134" y="107"/>
                    </a:move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4" y="107"/>
                      <a:pt x="134" y="107"/>
                      <a:pt x="134" y="10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41" name="Freeform: Shape 27"/>
              <p:cNvSpPr/>
              <p:nvPr/>
            </p:nvSpPr>
            <p:spPr bwMode="auto">
              <a:xfrm>
                <a:off x="1296438" y="2184398"/>
                <a:ext cx="582613" cy="749300"/>
              </a:xfrm>
              <a:custGeom>
                <a:avLst/>
                <a:gdLst/>
                <a:ahLst/>
                <a:cxnLst>
                  <a:cxn ang="0">
                    <a:pos x="90" y="65"/>
                  </a:cxn>
                  <a:cxn ang="0">
                    <a:pos x="23" y="0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0" y="198"/>
                  </a:cxn>
                  <a:cxn ang="0">
                    <a:pos x="1" y="198"/>
                  </a:cxn>
                  <a:cxn ang="0">
                    <a:pos x="81" y="198"/>
                  </a:cxn>
                  <a:cxn ang="0">
                    <a:pos x="88" y="199"/>
                  </a:cxn>
                  <a:cxn ang="0">
                    <a:pos x="155" y="132"/>
                  </a:cxn>
                  <a:cxn ang="0">
                    <a:pos x="90" y="65"/>
                  </a:cxn>
                </a:cxnLst>
                <a:rect l="0" t="0" r="r" b="b"/>
                <a:pathLst>
                  <a:path w="155" h="199">
                    <a:moveTo>
                      <a:pt x="90" y="65"/>
                    </a:moveTo>
                    <a:cubicBezTo>
                      <a:pt x="89" y="29"/>
                      <a:pt x="60" y="0"/>
                      <a:pt x="23" y="0"/>
                    </a:cubicBezTo>
                    <a:cubicBezTo>
                      <a:pt x="15" y="0"/>
                      <a:pt x="8" y="1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1" y="198"/>
                      <a:pt x="1" y="198"/>
                      <a:pt x="1" y="198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83" y="199"/>
                      <a:pt x="85" y="199"/>
                      <a:pt x="88" y="199"/>
                    </a:cubicBezTo>
                    <a:cubicBezTo>
                      <a:pt x="125" y="199"/>
                      <a:pt x="155" y="169"/>
                      <a:pt x="155" y="132"/>
                    </a:cubicBezTo>
                    <a:cubicBezTo>
                      <a:pt x="155" y="95"/>
                      <a:pt x="126" y="66"/>
                      <a:pt x="90" y="6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</p:grpSp>
        <p:grpSp>
          <p:nvGrpSpPr>
            <p:cNvPr id="16" name="Group 28"/>
            <p:cNvGrpSpPr/>
            <p:nvPr/>
          </p:nvGrpSpPr>
          <p:grpSpPr>
            <a:xfrm>
              <a:off x="7648976" y="4420081"/>
              <a:ext cx="1848419" cy="1161723"/>
              <a:chOff x="686838" y="2184398"/>
              <a:chExt cx="1192213" cy="749301"/>
            </a:xfrm>
            <a:solidFill>
              <a:schemeClr val="accent3"/>
            </a:solidFill>
          </p:grpSpPr>
          <p:sp>
            <p:nvSpPr>
              <p:cNvPr id="38" name="Freeform: Shape 29"/>
              <p:cNvSpPr/>
              <p:nvPr/>
            </p:nvSpPr>
            <p:spPr bwMode="auto">
              <a:xfrm>
                <a:off x="686838" y="2198686"/>
                <a:ext cx="609600" cy="7350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94" y="16"/>
                  </a:cxn>
                  <a:cxn ang="0">
                    <a:pos x="39" y="70"/>
                  </a:cxn>
                  <a:cxn ang="0">
                    <a:pos x="40" y="80"/>
                  </a:cxn>
                  <a:cxn ang="0">
                    <a:pos x="0" y="136"/>
                  </a:cxn>
                  <a:cxn ang="0">
                    <a:pos x="59" y="195"/>
                  </a:cxn>
                  <a:cxn ang="0">
                    <a:pos x="67" y="194"/>
                  </a:cxn>
                  <a:cxn ang="0">
                    <a:pos x="162" y="194"/>
                  </a:cxn>
                  <a:cxn ang="0">
                    <a:pos x="162" y="0"/>
                  </a:cxn>
                  <a:cxn ang="0">
                    <a:pos x="128" y="28"/>
                  </a:cxn>
                  <a:cxn ang="0">
                    <a:pos x="134" y="107"/>
                  </a:cxn>
                  <a:cxn ang="0">
                    <a:pos x="134" y="106"/>
                  </a:cxn>
                  <a:cxn ang="0">
                    <a:pos x="134" y="107"/>
                  </a:cxn>
                </a:cxnLst>
                <a:rect l="0" t="0" r="r" b="b"/>
                <a:pathLst>
                  <a:path w="162" h="195">
                    <a:moveTo>
                      <a:pt x="128" y="28"/>
                    </a:moveTo>
                    <a:cubicBezTo>
                      <a:pt x="119" y="20"/>
                      <a:pt x="107" y="16"/>
                      <a:pt x="94" y="16"/>
                    </a:cubicBezTo>
                    <a:cubicBezTo>
                      <a:pt x="64" y="16"/>
                      <a:pt x="39" y="40"/>
                      <a:pt x="39" y="70"/>
                    </a:cubicBezTo>
                    <a:cubicBezTo>
                      <a:pt x="39" y="73"/>
                      <a:pt x="40" y="77"/>
                      <a:pt x="40" y="80"/>
                    </a:cubicBezTo>
                    <a:cubicBezTo>
                      <a:pt x="17" y="88"/>
                      <a:pt x="0" y="110"/>
                      <a:pt x="0" y="136"/>
                    </a:cubicBezTo>
                    <a:cubicBezTo>
                      <a:pt x="0" y="169"/>
                      <a:pt x="26" y="195"/>
                      <a:pt x="59" y="195"/>
                    </a:cubicBezTo>
                    <a:cubicBezTo>
                      <a:pt x="61" y="195"/>
                      <a:pt x="64" y="195"/>
                      <a:pt x="67" y="194"/>
                    </a:cubicBezTo>
                    <a:cubicBezTo>
                      <a:pt x="162" y="194"/>
                      <a:pt x="162" y="194"/>
                      <a:pt x="162" y="19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8" y="5"/>
                      <a:pt x="136" y="15"/>
                      <a:pt x="128" y="28"/>
                    </a:cubicBezTo>
                    <a:close/>
                    <a:moveTo>
                      <a:pt x="134" y="107"/>
                    </a:moveTo>
                    <a:cubicBezTo>
                      <a:pt x="134" y="107"/>
                      <a:pt x="134" y="107"/>
                      <a:pt x="134" y="106"/>
                    </a:cubicBezTo>
                    <a:cubicBezTo>
                      <a:pt x="134" y="107"/>
                      <a:pt x="134" y="107"/>
                      <a:pt x="134" y="107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39" name="Freeform: Shape 30"/>
              <p:cNvSpPr/>
              <p:nvPr/>
            </p:nvSpPr>
            <p:spPr bwMode="auto">
              <a:xfrm>
                <a:off x="1296438" y="2184398"/>
                <a:ext cx="582613" cy="749300"/>
              </a:xfrm>
              <a:custGeom>
                <a:avLst/>
                <a:gdLst/>
                <a:ahLst/>
                <a:cxnLst>
                  <a:cxn ang="0">
                    <a:pos x="90" y="65"/>
                  </a:cxn>
                  <a:cxn ang="0">
                    <a:pos x="23" y="0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0" y="198"/>
                  </a:cxn>
                  <a:cxn ang="0">
                    <a:pos x="1" y="198"/>
                  </a:cxn>
                  <a:cxn ang="0">
                    <a:pos x="81" y="198"/>
                  </a:cxn>
                  <a:cxn ang="0">
                    <a:pos x="88" y="199"/>
                  </a:cxn>
                  <a:cxn ang="0">
                    <a:pos x="155" y="132"/>
                  </a:cxn>
                  <a:cxn ang="0">
                    <a:pos x="90" y="65"/>
                  </a:cxn>
                </a:cxnLst>
                <a:rect l="0" t="0" r="r" b="b"/>
                <a:pathLst>
                  <a:path w="155" h="199">
                    <a:moveTo>
                      <a:pt x="90" y="65"/>
                    </a:moveTo>
                    <a:cubicBezTo>
                      <a:pt x="89" y="29"/>
                      <a:pt x="60" y="0"/>
                      <a:pt x="23" y="0"/>
                    </a:cubicBezTo>
                    <a:cubicBezTo>
                      <a:pt x="15" y="0"/>
                      <a:pt x="8" y="1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1" y="198"/>
                      <a:pt x="1" y="198"/>
                      <a:pt x="1" y="198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83" y="199"/>
                      <a:pt x="85" y="199"/>
                      <a:pt x="88" y="199"/>
                    </a:cubicBezTo>
                    <a:cubicBezTo>
                      <a:pt x="125" y="199"/>
                      <a:pt x="155" y="169"/>
                      <a:pt x="155" y="132"/>
                    </a:cubicBezTo>
                    <a:cubicBezTo>
                      <a:pt x="155" y="95"/>
                      <a:pt x="126" y="66"/>
                      <a:pt x="90" y="65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3E748F-983B-7AA0-5221-CBF1E11A1C60}"/>
              </a:ext>
            </a:extLst>
          </p:cNvPr>
          <p:cNvSpPr txBox="1"/>
          <p:nvPr/>
        </p:nvSpPr>
        <p:spPr>
          <a:xfrm>
            <a:off x="223318" y="164258"/>
            <a:ext cx="57668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     개발 환경</a:t>
            </a:r>
          </a:p>
        </p:txBody>
      </p:sp>
      <p:pic>
        <p:nvPicPr>
          <p:cNvPr id="53" name="그림 52" descr="그래픽, 폰트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85293D9E-B6FA-8D2C-E98D-E13CA982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35" y="2621919"/>
            <a:ext cx="1017444" cy="1346252"/>
          </a:xfrm>
          <a:prstGeom prst="rect">
            <a:avLst/>
          </a:prstGeom>
        </p:spPr>
      </p:pic>
      <p:pic>
        <p:nvPicPr>
          <p:cNvPr id="55" name="그림 54" descr="로고, 클립아트, 그래픽, 폰트이(가) 표시된 사진&#10;&#10;자동 생성된 설명">
            <a:extLst>
              <a:ext uri="{FF2B5EF4-FFF2-40B4-BE49-F238E27FC236}">
                <a16:creationId xmlns:a16="http://schemas.microsoft.com/office/drawing/2014/main" id="{3A4AE9D8-9E4E-061C-3C19-F5A7C5AC8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59" y="1105179"/>
            <a:ext cx="2136897" cy="1196662"/>
          </a:xfrm>
          <a:prstGeom prst="rect">
            <a:avLst/>
          </a:prstGeom>
        </p:spPr>
      </p:pic>
      <p:pic>
        <p:nvPicPr>
          <p:cNvPr id="57" name="그림 56" descr="그래픽, 다채로움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F40F52B3-E90C-E28C-4D11-439716172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23" y="4471267"/>
            <a:ext cx="1161721" cy="1161721"/>
          </a:xfrm>
          <a:prstGeom prst="rect">
            <a:avLst/>
          </a:prstGeom>
        </p:spPr>
      </p:pic>
      <p:pic>
        <p:nvPicPr>
          <p:cNvPr id="59" name="그림 58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AE18F47A-37EC-6EC5-3932-FA9ABDC8DE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23" y="4848879"/>
            <a:ext cx="1565978" cy="514373"/>
          </a:xfrm>
          <a:prstGeom prst="rect">
            <a:avLst/>
          </a:prstGeom>
        </p:spPr>
      </p:pic>
      <p:pic>
        <p:nvPicPr>
          <p:cNvPr id="61" name="그림 60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812C338C-2E31-3E28-0969-76309B2CE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40" y="2024077"/>
            <a:ext cx="1739004" cy="1739004"/>
          </a:xfrm>
          <a:prstGeom prst="rect">
            <a:avLst/>
          </a:prstGeom>
        </p:spPr>
      </p:pic>
      <p:pic>
        <p:nvPicPr>
          <p:cNvPr id="63" name="그림 62" descr="스크린샷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FCE8BC69-AC6C-A6C8-64A4-3D6BDB8231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94" y="2418177"/>
            <a:ext cx="1638661" cy="16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8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EE162EB-F45F-4AB3-AF72-20B257ED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BF88B0-97E6-45D0-9E53-6E7DDCECE9B2}"/>
              </a:ext>
            </a:extLst>
          </p:cNvPr>
          <p:cNvSpPr/>
          <p:nvPr/>
        </p:nvSpPr>
        <p:spPr>
          <a:xfrm>
            <a:off x="-108801" y="4168762"/>
            <a:ext cx="12014015" cy="2311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srgbClr val="266F8B">
                  <a:lumMod val="85000"/>
                  <a:lumOff val="15000"/>
                </a:srgbClr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009878-0F65-4AB3-98D5-DC194A838BED}"/>
              </a:ext>
            </a:extLst>
          </p:cNvPr>
          <p:cNvSpPr/>
          <p:nvPr/>
        </p:nvSpPr>
        <p:spPr>
          <a:xfrm>
            <a:off x="1047242" y="4463001"/>
            <a:ext cx="3712647" cy="1098882"/>
          </a:xfrm>
          <a:prstGeom prst="rect">
            <a:avLst/>
          </a:prstGeom>
        </p:spPr>
        <p:txBody>
          <a:bodyPr wrap="none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spc="600" dirty="0">
                <a:solidFill>
                  <a:schemeClr val="bg1"/>
                </a:solidFill>
                <a:latin typeface="NanumGothic"/>
                <a:ea typeface="NanumGothic"/>
                <a:cs typeface="Arial"/>
              </a:rPr>
              <a:t>개 발</a:t>
            </a: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Heavy" panose="020B0500000000000000" pitchFamily="34" charset="-128"/>
              <a:ea typeface="Source Han Sans CN Heavy" panose="020B0500000000000000" pitchFamily="34" charset="-128"/>
              <a:cs typeface="Arial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BE08C319-CB3D-4BF8-9C44-FE75C7488B9F}"/>
              </a:ext>
            </a:extLst>
          </p:cNvPr>
          <p:cNvSpPr txBox="1"/>
          <p:nvPr/>
        </p:nvSpPr>
        <p:spPr>
          <a:xfrm>
            <a:off x="2204083" y="5578255"/>
            <a:ext cx="8453623" cy="673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모델 설명</a:t>
            </a:r>
            <a:r>
              <a:rPr lang="en-US" altLang="ko-KR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학습과정</a:t>
            </a:r>
            <a:r>
              <a:rPr lang="en-US" altLang="ko-KR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활용 </a:t>
            </a:r>
            <a:r>
              <a:rPr lang="en-US" altLang="ko-KR" sz="2800" b="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Ebrima" pitchFamily="2" charset="0"/>
              </a:rPr>
              <a:t>API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Ebrima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0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21"/>
          <p:cNvSpPr/>
          <p:nvPr/>
        </p:nvSpPr>
        <p:spPr>
          <a:xfrm rot="20223228">
            <a:off x="3798808" y="3475876"/>
            <a:ext cx="1032153" cy="58057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Arial"/>
            </a:endParaRPr>
          </a:p>
        </p:txBody>
      </p:sp>
      <p:sp>
        <p:nvSpPr>
          <p:cNvPr id="8" name="Arrow: Right 22"/>
          <p:cNvSpPr/>
          <p:nvPr/>
        </p:nvSpPr>
        <p:spPr>
          <a:xfrm rot="1376772" flipH="1">
            <a:off x="7401272" y="3475876"/>
            <a:ext cx="1032153" cy="58057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Arial"/>
            </a:endParaRPr>
          </a:p>
        </p:txBody>
      </p:sp>
      <p:grpSp>
        <p:nvGrpSpPr>
          <p:cNvPr id="5" name="Group 18"/>
          <p:cNvGrpSpPr/>
          <p:nvPr/>
        </p:nvGrpSpPr>
        <p:grpSpPr>
          <a:xfrm>
            <a:off x="8404445" y="3799841"/>
            <a:ext cx="1731367" cy="1838872"/>
            <a:chOff x="8574433" y="2210161"/>
            <a:chExt cx="1731367" cy="1838872"/>
          </a:xfrm>
        </p:grpSpPr>
        <p:sp>
          <p:nvSpPr>
            <p:cNvPr id="24" name="Isosceles Triangle 11"/>
            <p:cNvSpPr/>
            <p:nvPr/>
          </p:nvSpPr>
          <p:spPr>
            <a:xfrm rot="17590688">
              <a:off x="8917962" y="2980819"/>
              <a:ext cx="503678" cy="1190736"/>
            </a:xfrm>
            <a:prstGeom prst="triangle">
              <a:avLst>
                <a:gd name="adj" fmla="val 19748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Arial"/>
              </a:endParaRPr>
            </a:p>
          </p:txBody>
        </p:sp>
        <p:sp>
          <p:nvSpPr>
            <p:cNvPr id="25" name="Isosceles Triangle 12"/>
            <p:cNvSpPr/>
            <p:nvPr/>
          </p:nvSpPr>
          <p:spPr>
            <a:xfrm flipV="1">
              <a:off x="8932861" y="2451548"/>
              <a:ext cx="1372939" cy="1597485"/>
            </a:xfrm>
            <a:prstGeom prst="triangl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Arial"/>
              </a:endParaRPr>
            </a:p>
          </p:txBody>
        </p:sp>
        <p:sp>
          <p:nvSpPr>
            <p:cNvPr id="26" name="Oval 13"/>
            <p:cNvSpPr/>
            <p:nvPr/>
          </p:nvSpPr>
          <p:spPr>
            <a:xfrm>
              <a:off x="8932861" y="2210161"/>
              <a:ext cx="1372939" cy="48277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Arial"/>
              </a:endParaRPr>
            </a:p>
          </p:txBody>
        </p:sp>
      </p:grpSp>
      <p:grpSp>
        <p:nvGrpSpPr>
          <p:cNvPr id="4" name="Group 19"/>
          <p:cNvGrpSpPr/>
          <p:nvPr/>
        </p:nvGrpSpPr>
        <p:grpSpPr>
          <a:xfrm>
            <a:off x="4643858" y="2908609"/>
            <a:ext cx="2570495" cy="2730102"/>
            <a:chOff x="4810752" y="1318929"/>
            <a:chExt cx="2570495" cy="2730103"/>
          </a:xfrm>
        </p:grpSpPr>
        <p:sp>
          <p:nvSpPr>
            <p:cNvPr id="27" name="Isosceles Triangle 8"/>
            <p:cNvSpPr/>
            <p:nvPr/>
          </p:nvSpPr>
          <p:spPr>
            <a:xfrm rot="17590688">
              <a:off x="5320776" y="2463096"/>
              <a:ext cx="747792" cy="1767840"/>
            </a:xfrm>
            <a:prstGeom prst="triangle">
              <a:avLst>
                <a:gd name="adj" fmla="val 19748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Arial"/>
              </a:endParaRPr>
            </a:p>
          </p:txBody>
        </p:sp>
        <p:sp>
          <p:nvSpPr>
            <p:cNvPr id="28" name="Isosceles Triangle 1"/>
            <p:cNvSpPr/>
            <p:nvPr/>
          </p:nvSpPr>
          <p:spPr>
            <a:xfrm flipV="1">
              <a:off x="5342897" y="1677307"/>
              <a:ext cx="2038350" cy="2371725"/>
            </a:xfrm>
            <a:prstGeom prst="triangle">
              <a:avLst/>
            </a:prstGeom>
            <a:solidFill>
              <a:schemeClr val="tx1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Arial"/>
              </a:endParaRPr>
            </a:p>
          </p:txBody>
        </p:sp>
        <p:sp>
          <p:nvSpPr>
            <p:cNvPr id="29" name="Oval 2"/>
            <p:cNvSpPr/>
            <p:nvPr/>
          </p:nvSpPr>
          <p:spPr>
            <a:xfrm>
              <a:off x="5342897" y="1318929"/>
              <a:ext cx="2038350" cy="716756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538C9B-0057-AF3A-FE72-67C61982709E}"/>
              </a:ext>
            </a:extLst>
          </p:cNvPr>
          <p:cNvSpPr txBox="1"/>
          <p:nvPr/>
        </p:nvSpPr>
        <p:spPr>
          <a:xfrm>
            <a:off x="223318" y="164258"/>
            <a:ext cx="57668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     모델 출처 및 설명</a:t>
            </a:r>
          </a:p>
        </p:txBody>
      </p:sp>
      <p:sp>
        <p:nvSpPr>
          <p:cNvPr id="30" name="Arrow: Right 22">
            <a:extLst>
              <a:ext uri="{FF2B5EF4-FFF2-40B4-BE49-F238E27FC236}">
                <a16:creationId xmlns:a16="http://schemas.microsoft.com/office/drawing/2014/main" id="{7F1FA020-6ECC-83CF-9B35-BBFC5E13DB32}"/>
              </a:ext>
            </a:extLst>
          </p:cNvPr>
          <p:cNvSpPr/>
          <p:nvPr/>
        </p:nvSpPr>
        <p:spPr>
          <a:xfrm rot="5400000" flipH="1">
            <a:off x="5855508" y="2010142"/>
            <a:ext cx="679340" cy="79663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Arial"/>
            </a:endParaRPr>
          </a:p>
        </p:txBody>
      </p:sp>
      <p:grpSp>
        <p:nvGrpSpPr>
          <p:cNvPr id="34" name="Group 18">
            <a:extLst>
              <a:ext uri="{FF2B5EF4-FFF2-40B4-BE49-F238E27FC236}">
                <a16:creationId xmlns:a16="http://schemas.microsoft.com/office/drawing/2014/main" id="{E9FE73EF-0C22-595F-AFF2-4A9DC91A2D0A}"/>
              </a:ext>
            </a:extLst>
          </p:cNvPr>
          <p:cNvGrpSpPr/>
          <p:nvPr/>
        </p:nvGrpSpPr>
        <p:grpSpPr>
          <a:xfrm>
            <a:off x="1795743" y="3809392"/>
            <a:ext cx="1731367" cy="1838872"/>
            <a:chOff x="8574433" y="2210161"/>
            <a:chExt cx="1731367" cy="1838872"/>
          </a:xfrm>
        </p:grpSpPr>
        <p:sp>
          <p:nvSpPr>
            <p:cNvPr id="39" name="Isosceles Triangle 11">
              <a:extLst>
                <a:ext uri="{FF2B5EF4-FFF2-40B4-BE49-F238E27FC236}">
                  <a16:creationId xmlns:a16="http://schemas.microsoft.com/office/drawing/2014/main" id="{D39B75FF-66F2-F3F2-381B-5B27F5B46CEB}"/>
                </a:ext>
              </a:extLst>
            </p:cNvPr>
            <p:cNvSpPr/>
            <p:nvPr/>
          </p:nvSpPr>
          <p:spPr>
            <a:xfrm rot="17590688">
              <a:off x="8917962" y="2980819"/>
              <a:ext cx="503678" cy="1190736"/>
            </a:xfrm>
            <a:prstGeom prst="triangle">
              <a:avLst>
                <a:gd name="adj" fmla="val 19748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Arial"/>
              </a:endParaRPr>
            </a:p>
          </p:txBody>
        </p:sp>
        <p:sp>
          <p:nvSpPr>
            <p:cNvPr id="40" name="Isosceles Triangle 12">
              <a:extLst>
                <a:ext uri="{FF2B5EF4-FFF2-40B4-BE49-F238E27FC236}">
                  <a16:creationId xmlns:a16="http://schemas.microsoft.com/office/drawing/2014/main" id="{9CD9BD7A-099D-D73D-9C52-C46FDA2E27A2}"/>
                </a:ext>
              </a:extLst>
            </p:cNvPr>
            <p:cNvSpPr/>
            <p:nvPr/>
          </p:nvSpPr>
          <p:spPr>
            <a:xfrm flipV="1">
              <a:off x="8932861" y="2451548"/>
              <a:ext cx="1372939" cy="1597485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Arial"/>
              </a:endParaRPr>
            </a:p>
          </p:txBody>
        </p:sp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4D0C9997-6F4B-24B1-57B9-55426BF05815}"/>
                </a:ext>
              </a:extLst>
            </p:cNvPr>
            <p:cNvSpPr/>
            <p:nvPr/>
          </p:nvSpPr>
          <p:spPr>
            <a:xfrm>
              <a:off x="8932861" y="2210161"/>
              <a:ext cx="1372939" cy="48277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Arial"/>
              </a:endParaRPr>
            </a:p>
          </p:txBody>
        </p:sp>
      </p:grpSp>
      <p:pic>
        <p:nvPicPr>
          <p:cNvPr id="43" name="그림 42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92DAD8D6-AE03-111D-735B-BC37709BE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79" y="3057625"/>
            <a:ext cx="2143125" cy="2143125"/>
          </a:xfrm>
          <a:prstGeom prst="rect">
            <a:avLst/>
          </a:prstGeom>
        </p:spPr>
      </p:pic>
      <p:pic>
        <p:nvPicPr>
          <p:cNvPr id="45" name="그림 44" descr="스크린샷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F9FDB337-1B0D-57D2-C2B6-061CF916C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553" y="3505139"/>
            <a:ext cx="2143125" cy="2143125"/>
          </a:xfrm>
          <a:prstGeom prst="rect">
            <a:avLst/>
          </a:prstGeom>
        </p:spPr>
      </p:pic>
      <p:pic>
        <p:nvPicPr>
          <p:cNvPr id="47" name="그림 46" descr="그래픽, 폰트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F4D963A2-6DF1-EDF1-F092-96FAE90FA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59" y="3901280"/>
            <a:ext cx="1207316" cy="1597485"/>
          </a:xfrm>
          <a:prstGeom prst="rect">
            <a:avLst/>
          </a:prstGeom>
        </p:spPr>
      </p:pic>
      <p:pic>
        <p:nvPicPr>
          <p:cNvPr id="49" name="그림 48" descr="로고, 클립아트, 그래픽, 폰트이(가) 표시된 사진&#10;&#10;자동 생성된 설명">
            <a:extLst>
              <a:ext uri="{FF2B5EF4-FFF2-40B4-BE49-F238E27FC236}">
                <a16:creationId xmlns:a16="http://schemas.microsoft.com/office/drawing/2014/main" id="{5F51E760-5655-BDD9-8C5F-AD29D4C7D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91" y="459393"/>
            <a:ext cx="2857500" cy="1600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8DACEDF-BD02-BFE7-619C-01A163FF5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633" y="964032"/>
            <a:ext cx="5615188" cy="2302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868399-087F-015B-3D95-723918803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18" y="964032"/>
            <a:ext cx="4086551" cy="2456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4D09F-A877-25C2-E767-A76B0199FB35}"/>
              </a:ext>
            </a:extLst>
          </p:cNvPr>
          <p:cNvSpPr txBox="1"/>
          <p:nvPr/>
        </p:nvSpPr>
        <p:spPr>
          <a:xfrm>
            <a:off x="933182" y="6029275"/>
            <a:ext cx="467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u="none" strike="noStrike" dirty="0">
                <a:solidFill>
                  <a:schemeClr val="tx2"/>
                </a:solidFill>
                <a:effectLst/>
                <a:latin typeface="NotoSansK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github.com/kairess/eye_blink_detector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57F1-D8AD-A9A5-3AB3-995441E8723A}"/>
              </a:ext>
            </a:extLst>
          </p:cNvPr>
          <p:cNvSpPr txBox="1"/>
          <p:nvPr/>
        </p:nvSpPr>
        <p:spPr>
          <a:xfrm>
            <a:off x="7645891" y="6029275"/>
            <a:ext cx="467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github.com/</a:t>
            </a:r>
            <a:r>
              <a:rPr lang="en-US" altLang="ko-KR" b="1" dirty="0" err="1">
                <a:solidFill>
                  <a:schemeClr val="tx2"/>
                </a:solidFill>
              </a:rPr>
              <a:t>ntu-rris</a:t>
            </a:r>
            <a:r>
              <a:rPr lang="en-US" altLang="ko-KR" b="1" dirty="0">
                <a:solidFill>
                  <a:schemeClr val="tx2"/>
                </a:solidFill>
              </a:rPr>
              <a:t>/google-</a:t>
            </a:r>
            <a:r>
              <a:rPr lang="en-US" altLang="ko-KR" b="1" dirty="0" err="1">
                <a:solidFill>
                  <a:schemeClr val="tx2"/>
                </a:solidFill>
              </a:rPr>
              <a:t>mediapipe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07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20886" y="291110"/>
            <a:ext cx="6006591" cy="5484065"/>
            <a:chOff x="2404344" y="232231"/>
            <a:chExt cx="4504943" cy="4113050"/>
          </a:xfrm>
        </p:grpSpPr>
        <p:grpSp>
          <p:nvGrpSpPr>
            <p:cNvPr id="4" name="Group 5"/>
            <p:cNvGrpSpPr/>
            <p:nvPr/>
          </p:nvGrpSpPr>
          <p:grpSpPr>
            <a:xfrm>
              <a:off x="3639358" y="2836521"/>
              <a:ext cx="1862651" cy="1508760"/>
              <a:chOff x="7684022" y="2465249"/>
              <a:chExt cx="2752725" cy="2384426"/>
            </a:xfrm>
          </p:grpSpPr>
          <p:sp>
            <p:nvSpPr>
              <p:cNvPr id="43" name="Freeform: Shape 7"/>
              <p:cNvSpPr/>
              <p:nvPr/>
            </p:nvSpPr>
            <p:spPr bwMode="auto">
              <a:xfrm>
                <a:off x="8142810" y="2728774"/>
                <a:ext cx="1833563" cy="2120900"/>
              </a:xfrm>
              <a:custGeom>
                <a:avLst/>
                <a:gdLst>
                  <a:gd name="T0" fmla="*/ 577 w 1155"/>
                  <a:gd name="T1" fmla="*/ 0 h 1336"/>
                  <a:gd name="T2" fmla="*/ 0 w 1155"/>
                  <a:gd name="T3" fmla="*/ 335 h 1336"/>
                  <a:gd name="T4" fmla="*/ 0 w 1155"/>
                  <a:gd name="T5" fmla="*/ 1004 h 1336"/>
                  <a:gd name="T6" fmla="*/ 577 w 1155"/>
                  <a:gd name="T7" fmla="*/ 1336 h 1336"/>
                  <a:gd name="T8" fmla="*/ 1155 w 1155"/>
                  <a:gd name="T9" fmla="*/ 1004 h 1336"/>
                  <a:gd name="T10" fmla="*/ 1155 w 1155"/>
                  <a:gd name="T11" fmla="*/ 335 h 1336"/>
                  <a:gd name="T12" fmla="*/ 577 w 1155"/>
                  <a:gd name="T13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5" h="1336">
                    <a:moveTo>
                      <a:pt x="577" y="0"/>
                    </a:moveTo>
                    <a:lnTo>
                      <a:pt x="0" y="335"/>
                    </a:lnTo>
                    <a:lnTo>
                      <a:pt x="0" y="1004"/>
                    </a:lnTo>
                    <a:lnTo>
                      <a:pt x="577" y="1336"/>
                    </a:lnTo>
                    <a:lnTo>
                      <a:pt x="1155" y="1004"/>
                    </a:lnTo>
                    <a:lnTo>
                      <a:pt x="1155" y="335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44" name="Freeform: Shape 8"/>
              <p:cNvSpPr/>
              <p:nvPr/>
            </p:nvSpPr>
            <p:spPr bwMode="auto">
              <a:xfrm>
                <a:off x="8142810" y="2728774"/>
                <a:ext cx="1833563" cy="1058863"/>
              </a:xfrm>
              <a:custGeom>
                <a:avLst/>
                <a:gdLst>
                  <a:gd name="T0" fmla="*/ 1155 w 1155"/>
                  <a:gd name="T1" fmla="*/ 335 h 667"/>
                  <a:gd name="T2" fmla="*/ 1155 w 1155"/>
                  <a:gd name="T3" fmla="*/ 335 h 667"/>
                  <a:gd name="T4" fmla="*/ 1155 w 1155"/>
                  <a:gd name="T5" fmla="*/ 335 h 667"/>
                  <a:gd name="T6" fmla="*/ 577 w 1155"/>
                  <a:gd name="T7" fmla="*/ 0 h 667"/>
                  <a:gd name="T8" fmla="*/ 3 w 1155"/>
                  <a:gd name="T9" fmla="*/ 335 h 667"/>
                  <a:gd name="T10" fmla="*/ 0 w 1155"/>
                  <a:gd name="T11" fmla="*/ 335 h 667"/>
                  <a:gd name="T12" fmla="*/ 0 w 1155"/>
                  <a:gd name="T13" fmla="*/ 335 h 667"/>
                  <a:gd name="T14" fmla="*/ 0 w 1155"/>
                  <a:gd name="T15" fmla="*/ 335 h 667"/>
                  <a:gd name="T16" fmla="*/ 3 w 1155"/>
                  <a:gd name="T17" fmla="*/ 335 h 667"/>
                  <a:gd name="T18" fmla="*/ 577 w 1155"/>
                  <a:gd name="T19" fmla="*/ 667 h 667"/>
                  <a:gd name="T20" fmla="*/ 1155 w 1155"/>
                  <a:gd name="T21" fmla="*/ 335 h 667"/>
                  <a:gd name="T22" fmla="*/ 1155 w 1155"/>
                  <a:gd name="T23" fmla="*/ 335 h 667"/>
                  <a:gd name="T24" fmla="*/ 1155 w 1155"/>
                  <a:gd name="T25" fmla="*/ 335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5" h="667">
                    <a:moveTo>
                      <a:pt x="1155" y="335"/>
                    </a:moveTo>
                    <a:lnTo>
                      <a:pt x="1155" y="335"/>
                    </a:lnTo>
                    <a:lnTo>
                      <a:pt x="1155" y="335"/>
                    </a:lnTo>
                    <a:lnTo>
                      <a:pt x="577" y="0"/>
                    </a:lnTo>
                    <a:lnTo>
                      <a:pt x="3" y="335"/>
                    </a:lnTo>
                    <a:lnTo>
                      <a:pt x="0" y="335"/>
                    </a:lnTo>
                    <a:lnTo>
                      <a:pt x="0" y="335"/>
                    </a:lnTo>
                    <a:lnTo>
                      <a:pt x="0" y="335"/>
                    </a:lnTo>
                    <a:lnTo>
                      <a:pt x="3" y="335"/>
                    </a:lnTo>
                    <a:lnTo>
                      <a:pt x="577" y="667"/>
                    </a:lnTo>
                    <a:lnTo>
                      <a:pt x="1155" y="335"/>
                    </a:lnTo>
                    <a:lnTo>
                      <a:pt x="1155" y="335"/>
                    </a:lnTo>
                    <a:lnTo>
                      <a:pt x="1155" y="3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45" name="Freeform: Shape 9"/>
              <p:cNvSpPr/>
              <p:nvPr/>
            </p:nvSpPr>
            <p:spPr bwMode="auto">
              <a:xfrm>
                <a:off x="8142810" y="3260587"/>
                <a:ext cx="919163" cy="1589088"/>
              </a:xfrm>
              <a:custGeom>
                <a:avLst/>
                <a:gdLst>
                  <a:gd name="T0" fmla="*/ 3 w 579"/>
                  <a:gd name="T1" fmla="*/ 0 h 1001"/>
                  <a:gd name="T2" fmla="*/ 0 w 579"/>
                  <a:gd name="T3" fmla="*/ 0 h 1001"/>
                  <a:gd name="T4" fmla="*/ 0 w 579"/>
                  <a:gd name="T5" fmla="*/ 669 h 1001"/>
                  <a:gd name="T6" fmla="*/ 577 w 579"/>
                  <a:gd name="T7" fmla="*/ 1001 h 1001"/>
                  <a:gd name="T8" fmla="*/ 579 w 579"/>
                  <a:gd name="T9" fmla="*/ 1001 h 1001"/>
                  <a:gd name="T10" fmla="*/ 579 w 579"/>
                  <a:gd name="T11" fmla="*/ 332 h 1001"/>
                  <a:gd name="T12" fmla="*/ 577 w 579"/>
                  <a:gd name="T13" fmla="*/ 332 h 1001"/>
                  <a:gd name="T14" fmla="*/ 3 w 579"/>
                  <a:gd name="T15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9" h="1001">
                    <a:moveTo>
                      <a:pt x="3" y="0"/>
                    </a:moveTo>
                    <a:lnTo>
                      <a:pt x="0" y="0"/>
                    </a:lnTo>
                    <a:lnTo>
                      <a:pt x="0" y="669"/>
                    </a:lnTo>
                    <a:lnTo>
                      <a:pt x="577" y="1001"/>
                    </a:lnTo>
                    <a:lnTo>
                      <a:pt x="579" y="1001"/>
                    </a:lnTo>
                    <a:lnTo>
                      <a:pt x="579" y="332"/>
                    </a:lnTo>
                    <a:lnTo>
                      <a:pt x="577" y="33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46" name="Freeform: Shape 10"/>
              <p:cNvSpPr/>
              <p:nvPr/>
            </p:nvSpPr>
            <p:spPr bwMode="auto">
              <a:xfrm>
                <a:off x="8142810" y="2728774"/>
                <a:ext cx="919163" cy="1058863"/>
              </a:xfrm>
              <a:custGeom>
                <a:avLst/>
                <a:gdLst>
                  <a:gd name="T0" fmla="*/ 579 w 579"/>
                  <a:gd name="T1" fmla="*/ 3 h 667"/>
                  <a:gd name="T2" fmla="*/ 577 w 579"/>
                  <a:gd name="T3" fmla="*/ 0 h 667"/>
                  <a:gd name="T4" fmla="*/ 3 w 579"/>
                  <a:gd name="T5" fmla="*/ 335 h 667"/>
                  <a:gd name="T6" fmla="*/ 0 w 579"/>
                  <a:gd name="T7" fmla="*/ 335 h 667"/>
                  <a:gd name="T8" fmla="*/ 0 w 579"/>
                  <a:gd name="T9" fmla="*/ 335 h 667"/>
                  <a:gd name="T10" fmla="*/ 0 w 579"/>
                  <a:gd name="T11" fmla="*/ 335 h 667"/>
                  <a:gd name="T12" fmla="*/ 3 w 579"/>
                  <a:gd name="T13" fmla="*/ 335 h 667"/>
                  <a:gd name="T14" fmla="*/ 577 w 579"/>
                  <a:gd name="T15" fmla="*/ 667 h 667"/>
                  <a:gd name="T16" fmla="*/ 579 w 579"/>
                  <a:gd name="T17" fmla="*/ 667 h 667"/>
                  <a:gd name="T18" fmla="*/ 579 w 579"/>
                  <a:gd name="T19" fmla="*/ 3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9" h="667">
                    <a:moveTo>
                      <a:pt x="579" y="3"/>
                    </a:moveTo>
                    <a:lnTo>
                      <a:pt x="577" y="0"/>
                    </a:lnTo>
                    <a:lnTo>
                      <a:pt x="3" y="335"/>
                    </a:lnTo>
                    <a:lnTo>
                      <a:pt x="0" y="335"/>
                    </a:lnTo>
                    <a:lnTo>
                      <a:pt x="0" y="335"/>
                    </a:lnTo>
                    <a:lnTo>
                      <a:pt x="0" y="335"/>
                    </a:lnTo>
                    <a:lnTo>
                      <a:pt x="3" y="335"/>
                    </a:lnTo>
                    <a:lnTo>
                      <a:pt x="577" y="667"/>
                    </a:lnTo>
                    <a:lnTo>
                      <a:pt x="579" y="667"/>
                    </a:lnTo>
                    <a:lnTo>
                      <a:pt x="579" y="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47" name="Freeform: Shape 11"/>
              <p:cNvSpPr/>
              <p:nvPr/>
            </p:nvSpPr>
            <p:spPr bwMode="auto">
              <a:xfrm>
                <a:off x="7684022" y="2465249"/>
                <a:ext cx="1374775" cy="795338"/>
              </a:xfrm>
              <a:custGeom>
                <a:avLst/>
                <a:gdLst>
                  <a:gd name="T0" fmla="*/ 0 w 866"/>
                  <a:gd name="T1" fmla="*/ 335 h 501"/>
                  <a:gd name="T2" fmla="*/ 289 w 866"/>
                  <a:gd name="T3" fmla="*/ 501 h 501"/>
                  <a:gd name="T4" fmla="*/ 866 w 866"/>
                  <a:gd name="T5" fmla="*/ 166 h 501"/>
                  <a:gd name="T6" fmla="*/ 579 w 866"/>
                  <a:gd name="T7" fmla="*/ 0 h 501"/>
                  <a:gd name="T8" fmla="*/ 0 w 866"/>
                  <a:gd name="T9" fmla="*/ 335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5" h="501">
                    <a:moveTo>
                      <a:pt x="0" y="335"/>
                    </a:moveTo>
                    <a:lnTo>
                      <a:pt x="289" y="501"/>
                    </a:lnTo>
                    <a:lnTo>
                      <a:pt x="866" y="166"/>
                    </a:lnTo>
                    <a:lnTo>
                      <a:pt x="579" y="0"/>
                    </a:lnTo>
                    <a:lnTo>
                      <a:pt x="0" y="33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48" name="Freeform: Shape 12"/>
              <p:cNvSpPr/>
              <p:nvPr/>
            </p:nvSpPr>
            <p:spPr bwMode="auto">
              <a:xfrm>
                <a:off x="9061972" y="2465249"/>
                <a:ext cx="1374775" cy="795338"/>
              </a:xfrm>
              <a:custGeom>
                <a:avLst/>
                <a:gdLst>
                  <a:gd name="T0" fmla="*/ 866 w 866"/>
                  <a:gd name="T1" fmla="*/ 335 h 501"/>
                  <a:gd name="T2" fmla="*/ 576 w 866"/>
                  <a:gd name="T3" fmla="*/ 501 h 501"/>
                  <a:gd name="T4" fmla="*/ 0 w 866"/>
                  <a:gd name="T5" fmla="*/ 169 h 501"/>
                  <a:gd name="T6" fmla="*/ 287 w 866"/>
                  <a:gd name="T7" fmla="*/ 0 h 501"/>
                  <a:gd name="T8" fmla="*/ 866 w 866"/>
                  <a:gd name="T9" fmla="*/ 335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5" h="501">
                    <a:moveTo>
                      <a:pt x="866" y="335"/>
                    </a:moveTo>
                    <a:lnTo>
                      <a:pt x="576" y="501"/>
                    </a:lnTo>
                    <a:lnTo>
                      <a:pt x="0" y="169"/>
                    </a:lnTo>
                    <a:lnTo>
                      <a:pt x="287" y="0"/>
                    </a:lnTo>
                    <a:lnTo>
                      <a:pt x="866" y="33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49" name="Freeform: Shape 13"/>
              <p:cNvSpPr/>
              <p:nvPr/>
            </p:nvSpPr>
            <p:spPr bwMode="auto">
              <a:xfrm>
                <a:off x="7684022" y="3260587"/>
                <a:ext cx="1377950" cy="795338"/>
              </a:xfrm>
              <a:custGeom>
                <a:avLst/>
                <a:gdLst>
                  <a:gd name="T0" fmla="*/ 0 w 868"/>
                  <a:gd name="T1" fmla="*/ 166 h 501"/>
                  <a:gd name="T2" fmla="*/ 289 w 868"/>
                  <a:gd name="T3" fmla="*/ 0 h 501"/>
                  <a:gd name="T4" fmla="*/ 868 w 868"/>
                  <a:gd name="T5" fmla="*/ 332 h 501"/>
                  <a:gd name="T6" fmla="*/ 579 w 868"/>
                  <a:gd name="T7" fmla="*/ 501 h 501"/>
                  <a:gd name="T8" fmla="*/ 0 w 868"/>
                  <a:gd name="T9" fmla="*/ 166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01">
                    <a:moveTo>
                      <a:pt x="0" y="166"/>
                    </a:moveTo>
                    <a:lnTo>
                      <a:pt x="289" y="0"/>
                    </a:lnTo>
                    <a:lnTo>
                      <a:pt x="868" y="332"/>
                    </a:lnTo>
                    <a:lnTo>
                      <a:pt x="579" y="501"/>
                    </a:lnTo>
                    <a:lnTo>
                      <a:pt x="0" y="166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  <p:sp>
            <p:nvSpPr>
              <p:cNvPr id="50" name="Freeform: Shape 14"/>
              <p:cNvSpPr/>
              <p:nvPr/>
            </p:nvSpPr>
            <p:spPr bwMode="auto">
              <a:xfrm>
                <a:off x="9061972" y="3260587"/>
                <a:ext cx="1374775" cy="795338"/>
              </a:xfrm>
              <a:custGeom>
                <a:avLst/>
                <a:gdLst>
                  <a:gd name="T0" fmla="*/ 866 w 866"/>
                  <a:gd name="T1" fmla="*/ 166 h 501"/>
                  <a:gd name="T2" fmla="*/ 576 w 866"/>
                  <a:gd name="T3" fmla="*/ 0 h 501"/>
                  <a:gd name="T4" fmla="*/ 0 w 866"/>
                  <a:gd name="T5" fmla="*/ 332 h 501"/>
                  <a:gd name="T6" fmla="*/ 287 w 866"/>
                  <a:gd name="T7" fmla="*/ 501 h 501"/>
                  <a:gd name="T8" fmla="*/ 866 w 866"/>
                  <a:gd name="T9" fmla="*/ 166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5" h="501">
                    <a:moveTo>
                      <a:pt x="866" y="166"/>
                    </a:moveTo>
                    <a:lnTo>
                      <a:pt x="576" y="0"/>
                    </a:lnTo>
                    <a:lnTo>
                      <a:pt x="0" y="332"/>
                    </a:lnTo>
                    <a:lnTo>
                      <a:pt x="287" y="501"/>
                    </a:lnTo>
                    <a:lnTo>
                      <a:pt x="866" y="166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7" dirty="0">
                  <a:solidFill>
                    <a:schemeClr val="bg1">
                      <a:lumMod val="50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endParaRPr>
              </a:p>
            </p:txBody>
          </p:sp>
        </p:grpSp>
        <p:sp>
          <p:nvSpPr>
            <p:cNvPr id="5" name="Oval 3"/>
            <p:cNvSpPr/>
            <p:nvPr/>
          </p:nvSpPr>
          <p:spPr>
            <a:xfrm>
              <a:off x="3929817" y="3097530"/>
              <a:ext cx="1329398" cy="431535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6" name="Freeform: Shape 27"/>
            <p:cNvSpPr/>
            <p:nvPr/>
          </p:nvSpPr>
          <p:spPr bwMode="auto">
            <a:xfrm rot="20657306">
              <a:off x="2404344" y="2024535"/>
              <a:ext cx="1937125" cy="1234272"/>
            </a:xfrm>
            <a:custGeom>
              <a:avLst/>
              <a:gdLst>
                <a:gd name="T0" fmla="*/ 1655 w 1012"/>
                <a:gd name="T1" fmla="*/ 914 h 525"/>
                <a:gd name="T2" fmla="*/ 731 w 1012"/>
                <a:gd name="T3" fmla="*/ 110 h 525"/>
                <a:gd name="T4" fmla="*/ 399 w 1012"/>
                <a:gd name="T5" fmla="*/ 714 h 525"/>
                <a:gd name="T6" fmla="*/ 770 w 1012"/>
                <a:gd name="T7" fmla="*/ 689 h 525"/>
                <a:gd name="T8" fmla="*/ 1655 w 1012"/>
                <a:gd name="T9" fmla="*/ 914 h 5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2" h="525">
                  <a:moveTo>
                    <a:pt x="1012" y="525"/>
                  </a:moveTo>
                  <a:cubicBezTo>
                    <a:pt x="1012" y="525"/>
                    <a:pt x="868" y="126"/>
                    <a:pt x="447" y="63"/>
                  </a:cubicBezTo>
                  <a:cubicBezTo>
                    <a:pt x="25" y="0"/>
                    <a:pt x="0" y="368"/>
                    <a:pt x="244" y="410"/>
                  </a:cubicBezTo>
                  <a:cubicBezTo>
                    <a:pt x="327" y="424"/>
                    <a:pt x="398" y="410"/>
                    <a:pt x="471" y="396"/>
                  </a:cubicBezTo>
                  <a:cubicBezTo>
                    <a:pt x="615" y="369"/>
                    <a:pt x="764" y="341"/>
                    <a:pt x="1012" y="525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41" name="Freeform: Shape 29"/>
            <p:cNvSpPr/>
            <p:nvPr/>
          </p:nvSpPr>
          <p:spPr bwMode="auto">
            <a:xfrm rot="449189" flipH="1">
              <a:off x="4664772" y="2084627"/>
              <a:ext cx="2145400" cy="1168410"/>
            </a:xfrm>
            <a:custGeom>
              <a:avLst/>
              <a:gdLst>
                <a:gd name="T0" fmla="*/ 1332 w 1012"/>
                <a:gd name="T1" fmla="*/ 670 h 525"/>
                <a:gd name="T2" fmla="*/ 588 w 1012"/>
                <a:gd name="T3" fmla="*/ 80 h 525"/>
                <a:gd name="T4" fmla="*/ 321 w 1012"/>
                <a:gd name="T5" fmla="*/ 523 h 525"/>
                <a:gd name="T6" fmla="*/ 620 w 1012"/>
                <a:gd name="T7" fmla="*/ 505 h 525"/>
                <a:gd name="T8" fmla="*/ 1332 w 1012"/>
                <a:gd name="T9" fmla="*/ 670 h 5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2" h="525">
                  <a:moveTo>
                    <a:pt x="1012" y="525"/>
                  </a:moveTo>
                  <a:cubicBezTo>
                    <a:pt x="1012" y="525"/>
                    <a:pt x="868" y="126"/>
                    <a:pt x="447" y="63"/>
                  </a:cubicBezTo>
                  <a:cubicBezTo>
                    <a:pt x="25" y="0"/>
                    <a:pt x="0" y="368"/>
                    <a:pt x="244" y="410"/>
                  </a:cubicBezTo>
                  <a:cubicBezTo>
                    <a:pt x="327" y="424"/>
                    <a:pt x="398" y="410"/>
                    <a:pt x="471" y="396"/>
                  </a:cubicBezTo>
                  <a:cubicBezTo>
                    <a:pt x="615" y="369"/>
                    <a:pt x="764" y="341"/>
                    <a:pt x="1012" y="525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25" name="Freeform: Shape 32"/>
            <p:cNvSpPr/>
            <p:nvPr/>
          </p:nvSpPr>
          <p:spPr bwMode="auto">
            <a:xfrm rot="20967558">
              <a:off x="2407874" y="232231"/>
              <a:ext cx="2460821" cy="3142984"/>
            </a:xfrm>
            <a:custGeom>
              <a:avLst/>
              <a:gdLst>
                <a:gd name="T0" fmla="*/ 1149 w 980"/>
                <a:gd name="T1" fmla="*/ 2121 h 1370"/>
                <a:gd name="T2" fmla="*/ 1046 w 980"/>
                <a:gd name="T3" fmla="*/ 689 h 1370"/>
                <a:gd name="T4" fmla="*/ 271 w 980"/>
                <a:gd name="T5" fmla="*/ 865 h 1370"/>
                <a:gd name="T6" fmla="*/ 1149 w 980"/>
                <a:gd name="T7" fmla="*/ 2121 h 13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" h="1370">
                  <a:moveTo>
                    <a:pt x="737" y="1370"/>
                  </a:moveTo>
                  <a:cubicBezTo>
                    <a:pt x="737" y="1370"/>
                    <a:pt x="980" y="890"/>
                    <a:pt x="671" y="445"/>
                  </a:cubicBezTo>
                  <a:cubicBezTo>
                    <a:pt x="362" y="0"/>
                    <a:pt x="0" y="297"/>
                    <a:pt x="174" y="559"/>
                  </a:cubicBezTo>
                  <a:cubicBezTo>
                    <a:pt x="349" y="822"/>
                    <a:pt x="666" y="782"/>
                    <a:pt x="737" y="1370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74053" dir="3542175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sp>
          <p:nvSpPr>
            <p:cNvPr id="23" name="Freeform: Shape 50"/>
            <p:cNvSpPr/>
            <p:nvPr/>
          </p:nvSpPr>
          <p:spPr bwMode="auto">
            <a:xfrm rot="20875150" flipH="1">
              <a:off x="4226991" y="642288"/>
              <a:ext cx="2682296" cy="2350546"/>
            </a:xfrm>
            <a:custGeom>
              <a:avLst/>
              <a:gdLst>
                <a:gd name="T0" fmla="*/ 1512 w 1013"/>
                <a:gd name="T1" fmla="*/ 1460 h 995"/>
                <a:gd name="T2" fmla="*/ 929 w 1013"/>
                <a:gd name="T3" fmla="*/ 377 h 995"/>
                <a:gd name="T4" fmla="*/ 362 w 1013"/>
                <a:gd name="T5" fmla="*/ 770 h 995"/>
                <a:gd name="T6" fmla="*/ 1512 w 1013"/>
                <a:gd name="T7" fmla="*/ 1460 h 9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13" h="995">
                  <a:moveTo>
                    <a:pt x="981" y="995"/>
                  </a:moveTo>
                  <a:cubicBezTo>
                    <a:pt x="981" y="995"/>
                    <a:pt x="1013" y="515"/>
                    <a:pt x="603" y="257"/>
                  </a:cubicBezTo>
                  <a:cubicBezTo>
                    <a:pt x="193" y="0"/>
                    <a:pt x="0" y="371"/>
                    <a:pt x="235" y="525"/>
                  </a:cubicBezTo>
                  <a:cubicBezTo>
                    <a:pt x="470" y="680"/>
                    <a:pt x="717" y="536"/>
                    <a:pt x="981" y="995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867" dirty="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BBA582-14BB-74F2-D603-11F8D977B5D2}"/>
              </a:ext>
            </a:extLst>
          </p:cNvPr>
          <p:cNvSpPr txBox="1"/>
          <p:nvPr/>
        </p:nvSpPr>
        <p:spPr>
          <a:xfrm>
            <a:off x="223318" y="164258"/>
            <a:ext cx="57668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나눔고딕" pitchFamily="2" charset="-127"/>
                <a:ea typeface="나눔고딕" pitchFamily="2" charset="-127"/>
              </a:rPr>
              <a:t>     학습 과정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C7DAFA57-D42C-6778-B7FA-E44222643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66" y="3144466"/>
            <a:ext cx="1770745" cy="135409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4237CAF-FA3B-6DE1-5F5A-0216F2CBE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60" y="793561"/>
            <a:ext cx="1870543" cy="1430415"/>
          </a:xfrm>
          <a:prstGeom prst="rect">
            <a:avLst/>
          </a:prstGeom>
        </p:spPr>
      </p:pic>
      <p:pic>
        <p:nvPicPr>
          <p:cNvPr id="82" name="그림 81" descr="흑백, 클로즈업, 오르간, 사람이(가) 표시된 사진&#10;&#10;자동 생성된 설명">
            <a:extLst>
              <a:ext uri="{FF2B5EF4-FFF2-40B4-BE49-F238E27FC236}">
                <a16:creationId xmlns:a16="http://schemas.microsoft.com/office/drawing/2014/main" id="{8937D247-EF28-5388-AA50-EA00B1DAE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64" y="2803872"/>
            <a:ext cx="1694692" cy="1694692"/>
          </a:xfrm>
          <a:prstGeom prst="rect">
            <a:avLst/>
          </a:prstGeom>
        </p:spPr>
      </p:pic>
      <p:pic>
        <p:nvPicPr>
          <p:cNvPr id="84" name="그림 83" descr="클로즈업, 흑백, 오르간, 블랙이(가) 표시된 사진&#10;&#10;자동 생성된 설명">
            <a:extLst>
              <a:ext uri="{FF2B5EF4-FFF2-40B4-BE49-F238E27FC236}">
                <a16:creationId xmlns:a16="http://schemas.microsoft.com/office/drawing/2014/main" id="{8A60B619-C61F-EFA7-72EF-A03BD7E5C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18" y="547241"/>
            <a:ext cx="1530500" cy="1530500"/>
          </a:xfrm>
          <a:prstGeom prst="rect">
            <a:avLst/>
          </a:prstGeom>
        </p:spPr>
      </p:pic>
      <p:sp>
        <p:nvSpPr>
          <p:cNvPr id="87" name="설명선: 왼쪽/오른쪽 화살표 86">
            <a:extLst>
              <a:ext uri="{FF2B5EF4-FFF2-40B4-BE49-F238E27FC236}">
                <a16:creationId xmlns:a16="http://schemas.microsoft.com/office/drawing/2014/main" id="{624EDCF0-9E9F-A50E-F0D4-4EE643A493FD}"/>
              </a:ext>
            </a:extLst>
          </p:cNvPr>
          <p:cNvSpPr/>
          <p:nvPr/>
        </p:nvSpPr>
        <p:spPr>
          <a:xfrm>
            <a:off x="5065554" y="653940"/>
            <a:ext cx="2039696" cy="857769"/>
          </a:xfrm>
          <a:prstGeom prst="leftRight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</a:rPr>
              <a:t>Label 1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88" name="화살표: 위로 굽음 87">
            <a:extLst>
              <a:ext uri="{FF2B5EF4-FFF2-40B4-BE49-F238E27FC236}">
                <a16:creationId xmlns:a16="http://schemas.microsoft.com/office/drawing/2014/main" id="{AFAA1F05-02F9-F29B-3835-FFEE0ACA05A4}"/>
              </a:ext>
            </a:extLst>
          </p:cNvPr>
          <p:cNvSpPr/>
          <p:nvPr/>
        </p:nvSpPr>
        <p:spPr>
          <a:xfrm>
            <a:off x="7391093" y="5240846"/>
            <a:ext cx="1738245" cy="1340673"/>
          </a:xfrm>
          <a:prstGeom prst="bent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화살표: 위로 굽음 88">
            <a:extLst>
              <a:ext uri="{FF2B5EF4-FFF2-40B4-BE49-F238E27FC236}">
                <a16:creationId xmlns:a16="http://schemas.microsoft.com/office/drawing/2014/main" id="{6FA54B14-F85C-A154-3583-44350447A289}"/>
              </a:ext>
            </a:extLst>
          </p:cNvPr>
          <p:cNvSpPr/>
          <p:nvPr/>
        </p:nvSpPr>
        <p:spPr>
          <a:xfrm flipH="1">
            <a:off x="2874258" y="5278095"/>
            <a:ext cx="1738245" cy="1340673"/>
          </a:xfrm>
          <a:prstGeom prst="bent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799BFB6-DFF3-0370-3478-C001E1E2ACE0}"/>
              </a:ext>
            </a:extLst>
          </p:cNvPr>
          <p:cNvSpPr/>
          <p:nvPr/>
        </p:nvSpPr>
        <p:spPr>
          <a:xfrm>
            <a:off x="4612503" y="6041387"/>
            <a:ext cx="2778590" cy="8558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>
                <a:solidFill>
                  <a:schemeClr val="accent2"/>
                </a:solidFill>
              </a:rPr>
              <a:t>Label 0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92" name="그림 91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BC937DAF-560A-3849-6DC7-C42A9E8173D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20" y="3844808"/>
            <a:ext cx="2407101" cy="24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BEF96-2672-0721-DA12-0DF7F28E3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CC413-4C94-B112-4DFA-65033378C1B2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</a:t>
            </a:r>
            <a:r>
              <a:rPr lang="ko-KR" alt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학습 과정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B575C97-C043-BCCA-5587-3B07B9E0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787"/>
            <a:ext cx="10512547" cy="42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push dir="u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​​">
  <a:themeElements>
    <a:clrScheme name="自定义 101">
      <a:dk1>
        <a:srgbClr val="266F8B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1C6294"/>
      </a:accent2>
      <a:accent3>
        <a:srgbClr val="62B4D4"/>
      </a:accent3>
      <a:accent4>
        <a:srgbClr val="7FC1DB"/>
      </a:accent4>
      <a:accent5>
        <a:srgbClr val="266F8B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6">
      <a:dk1>
        <a:sysClr val="windowText" lastClr="000000"/>
      </a:dk1>
      <a:lt1>
        <a:sysClr val="window" lastClr="FFFFFF"/>
      </a:lt1>
      <a:dk2>
        <a:srgbClr val="3E3D2D"/>
      </a:dk2>
      <a:lt2>
        <a:srgbClr val="FFFFFF"/>
      </a:lt2>
      <a:accent1>
        <a:srgbClr val="624F3C"/>
      </a:accent1>
      <a:accent2>
        <a:srgbClr val="D2B38A"/>
      </a:accent2>
      <a:accent3>
        <a:srgbClr val="624F3C"/>
      </a:accent3>
      <a:accent4>
        <a:srgbClr val="D2B38A"/>
      </a:accent4>
      <a:accent5>
        <a:srgbClr val="624F3C"/>
      </a:accent5>
      <a:accent6>
        <a:srgbClr val="D2B38A"/>
      </a:accent6>
      <a:hlink>
        <a:srgbClr val="624F3C"/>
      </a:hlink>
      <a:folHlink>
        <a:srgbClr val="D2B38A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1196</Words>
  <Application>Microsoft Macintosh PowerPoint</Application>
  <PresentationFormat>와이드스크린</PresentationFormat>
  <Paragraphs>119</Paragraphs>
  <Slides>24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NanumGothic</vt:lpstr>
      <vt:lpstr>NanumGothic</vt:lpstr>
      <vt:lpstr>等线</vt:lpstr>
      <vt:lpstr>NotoSansKR</vt:lpstr>
      <vt:lpstr>Source Han Sans CN Heavy</vt:lpstr>
      <vt:lpstr>Source Han Sans CN Medium</vt:lpstr>
      <vt:lpstr>Arial</vt:lpstr>
      <vt:lpstr>Wingdings</vt:lpstr>
      <vt:lpstr>Office 主题​​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신종수</cp:lastModifiedBy>
  <cp:revision>101</cp:revision>
  <dcterms:created xsi:type="dcterms:W3CDTF">2018-06-23T02:20:51Z</dcterms:created>
  <dcterms:modified xsi:type="dcterms:W3CDTF">2024-01-25T01:42:44Z</dcterms:modified>
</cp:coreProperties>
</file>